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9" r:id="rId2"/>
    <p:sldMasterId id="2147484122" r:id="rId3"/>
    <p:sldMasterId id="2147484130" r:id="rId4"/>
    <p:sldMasterId id="2147484139" r:id="rId5"/>
  </p:sldMasterIdLst>
  <p:notesMasterIdLst>
    <p:notesMasterId r:id="rId59"/>
  </p:notesMasterIdLst>
  <p:handoutMasterIdLst>
    <p:handoutMasterId r:id="rId60"/>
  </p:handoutMasterIdLst>
  <p:sldIdLst>
    <p:sldId id="461" r:id="rId6"/>
    <p:sldId id="399" r:id="rId7"/>
    <p:sldId id="489" r:id="rId8"/>
    <p:sldId id="488" r:id="rId9"/>
    <p:sldId id="449" r:id="rId10"/>
    <p:sldId id="485" r:id="rId11"/>
    <p:sldId id="464" r:id="rId12"/>
    <p:sldId id="477" r:id="rId13"/>
    <p:sldId id="455" r:id="rId14"/>
    <p:sldId id="463" r:id="rId15"/>
    <p:sldId id="465" r:id="rId16"/>
    <p:sldId id="466" r:id="rId17"/>
    <p:sldId id="405" r:id="rId18"/>
    <p:sldId id="476" r:id="rId19"/>
    <p:sldId id="467" r:id="rId20"/>
    <p:sldId id="411" r:id="rId21"/>
    <p:sldId id="412" r:id="rId22"/>
    <p:sldId id="413" r:id="rId23"/>
    <p:sldId id="414" r:id="rId24"/>
    <p:sldId id="406" r:id="rId25"/>
    <p:sldId id="456" r:id="rId26"/>
    <p:sldId id="408" r:id="rId27"/>
    <p:sldId id="444" r:id="rId28"/>
    <p:sldId id="409" r:id="rId29"/>
    <p:sldId id="434" r:id="rId30"/>
    <p:sldId id="459" r:id="rId31"/>
    <p:sldId id="415" r:id="rId32"/>
    <p:sldId id="460" r:id="rId33"/>
    <p:sldId id="473" r:id="rId34"/>
    <p:sldId id="486" r:id="rId35"/>
    <p:sldId id="472" r:id="rId36"/>
    <p:sldId id="478" r:id="rId37"/>
    <p:sldId id="481" r:id="rId38"/>
    <p:sldId id="474" r:id="rId39"/>
    <p:sldId id="484" r:id="rId40"/>
    <p:sldId id="479" r:id="rId41"/>
    <p:sldId id="469" r:id="rId42"/>
    <p:sldId id="470" r:id="rId43"/>
    <p:sldId id="471" r:id="rId44"/>
    <p:sldId id="426" r:id="rId45"/>
    <p:sldId id="491" r:id="rId46"/>
    <p:sldId id="492" r:id="rId47"/>
    <p:sldId id="493" r:id="rId48"/>
    <p:sldId id="494" r:id="rId49"/>
    <p:sldId id="495" r:id="rId50"/>
    <p:sldId id="496" r:id="rId51"/>
    <p:sldId id="497" r:id="rId52"/>
    <p:sldId id="498" r:id="rId53"/>
    <p:sldId id="499" r:id="rId54"/>
    <p:sldId id="500" r:id="rId55"/>
    <p:sldId id="501" r:id="rId56"/>
    <p:sldId id="502" r:id="rId57"/>
    <p:sldId id="503"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an Andrews" initials="" lastIdx="24" clrIdx="0"/>
  <p:cmAuthor id="1" name="Kamala Dasika" initials="" lastIdx="52"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5E2"/>
    <a:srgbClr val="D45A5D"/>
    <a:srgbClr val="CB7684"/>
    <a:srgbClr val="AED4CF"/>
    <a:srgbClr val="8893B4"/>
    <a:srgbClr val="D9D9E5"/>
    <a:srgbClr val="D3EAE6"/>
    <a:srgbClr val="4ABDAA"/>
    <a:srgbClr val="58C6B8"/>
    <a:srgbClr val="47AB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47" autoAdjust="0"/>
    <p:restoredTop sz="65615" autoAdjust="0"/>
  </p:normalViewPr>
  <p:slideViewPr>
    <p:cSldViewPr snapToGrid="0" snapToObjects="1">
      <p:cViewPr varScale="1">
        <p:scale>
          <a:sx n="51" d="100"/>
          <a:sy n="51" d="100"/>
        </p:scale>
        <p:origin x="-1560" y="-96"/>
      </p:cViewPr>
      <p:guideLst>
        <p:guide orient="horz" pos="1620"/>
        <p:guide pos="2880"/>
      </p:guideLst>
    </p:cSldViewPr>
  </p:slideViewPr>
  <p:notesTextViewPr>
    <p:cViewPr>
      <p:scale>
        <a:sx n="95" d="100"/>
        <a:sy n="95" d="100"/>
      </p:scale>
      <p:origin x="0" y="0"/>
    </p:cViewPr>
  </p:notesTextViewPr>
  <p:sorterViewPr>
    <p:cViewPr>
      <p:scale>
        <a:sx n="80" d="100"/>
        <a:sy n="80"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commentAuthors" Target="commentAuthor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3/8/17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3/8/17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u="none" strike="noStrike" kern="1200" dirty="0" smtClean="0">
                <a:solidFill>
                  <a:schemeClr val="tx1"/>
                </a:solidFill>
                <a:effectLst/>
                <a:latin typeface="+mn-lt"/>
                <a:ea typeface="+mn-ea"/>
                <a:cs typeface="+mn-cs"/>
              </a:rPr>
              <a:t>How</a:t>
            </a:r>
            <a:r>
              <a:rPr lang="en-US" sz="1200" u="none" strike="noStrike" kern="1200" dirty="0" smtClean="0">
                <a:solidFill>
                  <a:schemeClr val="tx1"/>
                </a:solidFill>
                <a:effectLst/>
                <a:latin typeface="+mn-lt"/>
                <a:ea typeface="+mn-ea"/>
                <a:cs typeface="+mn-cs"/>
              </a:rPr>
              <a:t> are they transforming? </a:t>
            </a:r>
          </a:p>
          <a:p>
            <a:pPr lvl="0" fontAlgn="base"/>
            <a:r>
              <a:rPr lang="en-US" sz="1200" u="none" strike="noStrike" kern="1200" dirty="0" smtClean="0">
                <a:solidFill>
                  <a:schemeClr val="tx1"/>
                </a:solidFill>
                <a:effectLst/>
                <a:latin typeface="+mn-lt"/>
                <a:ea typeface="+mn-ea"/>
                <a:cs typeface="+mn-cs"/>
              </a:rPr>
              <a:t>Transformation happens across</a:t>
            </a:r>
            <a:r>
              <a:rPr lang="en-US" sz="1200" u="none" strike="noStrike" kern="1200" baseline="0" dirty="0" smtClean="0">
                <a:solidFill>
                  <a:schemeClr val="tx1"/>
                </a:solidFill>
                <a:effectLst/>
                <a:latin typeface="+mn-lt"/>
                <a:ea typeface="+mn-ea"/>
                <a:cs typeface="+mn-cs"/>
              </a:rPr>
              <a:t> multiple dimensions. </a:t>
            </a:r>
          </a:p>
          <a:p>
            <a:pPr marL="171450" lvl="0" indent="-171450" fontAlgn="base">
              <a:buFont typeface="Arial"/>
              <a:buChar char="•"/>
            </a:pPr>
            <a:r>
              <a:rPr lang="en-US" sz="1200" u="none" strike="noStrike" kern="1200" baseline="0" dirty="0" smtClean="0">
                <a:solidFill>
                  <a:schemeClr val="tx1"/>
                </a:solidFill>
                <a:effectLst/>
                <a:latin typeface="+mn-lt"/>
                <a:ea typeface="+mn-ea"/>
                <a:cs typeface="+mn-cs"/>
              </a:rPr>
              <a:t>On the architecture dimension we see a movement from building monolithic apps to </a:t>
            </a:r>
            <a:r>
              <a:rPr lang="en-US" sz="1200" u="none" strike="noStrike" kern="1200" baseline="0" dirty="0" err="1" smtClean="0">
                <a:solidFill>
                  <a:schemeClr val="tx1"/>
                </a:solidFill>
                <a:effectLst/>
                <a:latin typeface="+mn-lt"/>
                <a:ea typeface="+mn-ea"/>
                <a:cs typeface="+mn-cs"/>
              </a:rPr>
              <a:t>microservices</a:t>
            </a:r>
            <a:r>
              <a:rPr lang="en-US" sz="1200" u="none" strike="noStrike" kern="1200" baseline="0" dirty="0" smtClean="0">
                <a:solidFill>
                  <a:schemeClr val="tx1"/>
                </a:solidFill>
                <a:effectLst/>
                <a:latin typeface="+mn-lt"/>
                <a:ea typeface="+mn-ea"/>
                <a:cs typeface="+mn-cs"/>
              </a:rPr>
              <a:t> – </a:t>
            </a:r>
          </a:p>
          <a:p>
            <a:pPr marL="0" lvl="0" indent="0" fontAlgn="base">
              <a:buFont typeface="Arial"/>
              <a:buNone/>
            </a:pPr>
            <a:r>
              <a:rPr lang="en-US" sz="1200" u="none" strike="noStrike" kern="1200" baseline="0" dirty="0" smtClean="0">
                <a:solidFill>
                  <a:schemeClr val="tx1"/>
                </a:solidFill>
                <a:effectLst/>
                <a:latin typeface="+mn-lt"/>
                <a:ea typeface="+mn-ea"/>
                <a:cs typeface="+mn-cs"/>
              </a:rPr>
              <a:t>Microservices aims to reduce inherent application complexity and tight coupling by building small scalable apps that can be deployed and released independently.</a:t>
            </a:r>
          </a:p>
          <a:p>
            <a:pPr marL="171450" lvl="0" indent="-171450" fontAlgn="base">
              <a:buFont typeface="Arial"/>
              <a:buChar char="•"/>
            </a:pPr>
            <a:r>
              <a:rPr lang="en-US" sz="1200" u="none" strike="noStrike" kern="1200" baseline="0" dirty="0" smtClean="0">
                <a:solidFill>
                  <a:schemeClr val="tx1"/>
                </a:solidFill>
                <a:effectLst/>
                <a:latin typeface="+mn-lt"/>
                <a:ea typeface="+mn-ea"/>
                <a:cs typeface="+mn-cs"/>
              </a:rPr>
              <a:t>On the development side we are seeing movement from waterfall or water scrum fall to short iterative development and releasing frequently.</a:t>
            </a:r>
          </a:p>
          <a:p>
            <a:pPr marL="0" lvl="0" indent="0" fontAlgn="base">
              <a:buFont typeface="Arial"/>
              <a:buNone/>
            </a:pPr>
            <a:r>
              <a:rPr lang="en-US" sz="1200" u="none" strike="noStrike" kern="1200" baseline="0" dirty="0" smtClean="0">
                <a:solidFill>
                  <a:schemeClr val="tx1"/>
                </a:solidFill>
                <a:effectLst/>
                <a:latin typeface="+mn-lt"/>
                <a:ea typeface="+mn-ea"/>
                <a:cs typeface="+mn-cs"/>
              </a:rPr>
              <a:t>This gives combined with test driven development gives the ability to have tight feedback loops</a:t>
            </a:r>
          </a:p>
          <a:p>
            <a:pPr marL="171450" lvl="0" indent="-171450" fontAlgn="base">
              <a:buFont typeface="Arial"/>
              <a:buChar char="•"/>
            </a:pPr>
            <a:r>
              <a:rPr lang="en-US" sz="1200" u="none" strike="noStrike" kern="1200" baseline="0" dirty="0" smtClean="0">
                <a:solidFill>
                  <a:schemeClr val="tx1"/>
                </a:solidFill>
                <a:effectLst/>
                <a:latin typeface="+mn-lt"/>
                <a:ea typeface="+mn-ea"/>
                <a:cs typeface="+mn-cs"/>
              </a:rPr>
              <a:t>We are seeing a movement to disposable infrastructure – cattle </a:t>
            </a:r>
            <a:r>
              <a:rPr lang="en-US" sz="1200" u="none" strike="noStrike" kern="1200" baseline="0" dirty="0" err="1" smtClean="0">
                <a:solidFill>
                  <a:schemeClr val="tx1"/>
                </a:solidFill>
                <a:effectLst/>
                <a:latin typeface="+mn-lt"/>
                <a:ea typeface="+mn-ea"/>
                <a:cs typeface="+mn-cs"/>
              </a:rPr>
              <a:t>vs</a:t>
            </a:r>
            <a:r>
              <a:rPr lang="en-US" sz="1200" u="none" strike="noStrike" kern="1200" baseline="0" dirty="0" smtClean="0">
                <a:solidFill>
                  <a:schemeClr val="tx1"/>
                </a:solidFill>
                <a:effectLst/>
                <a:latin typeface="+mn-lt"/>
                <a:ea typeface="+mn-ea"/>
                <a:cs typeface="+mn-cs"/>
              </a:rPr>
              <a:t> pets mentality. Systems are being build as highly scalable and resilient software.</a:t>
            </a:r>
          </a:p>
          <a:p>
            <a:pPr marL="171450" lvl="0" indent="-171450" fontAlgn="base">
              <a:buFont typeface="Arial"/>
              <a:buChar char="•"/>
            </a:pPr>
            <a:r>
              <a:rPr lang="en-US" sz="1200" u="none" strike="noStrike" kern="1200" baseline="0" dirty="0" smtClean="0">
                <a:solidFill>
                  <a:schemeClr val="tx1"/>
                </a:solidFill>
                <a:effectLst/>
                <a:latin typeface="+mn-lt"/>
                <a:ea typeface="+mn-ea"/>
                <a:cs typeface="+mn-cs"/>
              </a:rPr>
              <a:t>Instead of deploying code once or twice a year, we are seeing a movement towards building </a:t>
            </a:r>
            <a:r>
              <a:rPr lang="en-US" sz="1200" u="none" strike="noStrike" kern="1200" baseline="0" dirty="0" err="1" smtClean="0">
                <a:solidFill>
                  <a:schemeClr val="tx1"/>
                </a:solidFill>
                <a:effectLst/>
                <a:latin typeface="+mn-lt"/>
                <a:ea typeface="+mn-ea"/>
                <a:cs typeface="+mn-cs"/>
              </a:rPr>
              <a:t>toolchains</a:t>
            </a:r>
            <a:r>
              <a:rPr lang="en-US" sz="1200" u="none" strike="noStrike" kern="1200" baseline="0" dirty="0" smtClean="0">
                <a:solidFill>
                  <a:schemeClr val="tx1"/>
                </a:solidFill>
                <a:effectLst/>
                <a:latin typeface="+mn-lt"/>
                <a:ea typeface="+mn-ea"/>
                <a:cs typeface="+mn-cs"/>
              </a:rPr>
              <a:t> and pipelines that deliver code continuously, whenever the business needs to (Amazon deploys code every minute) – Applications are deployed using blue-green deployment patterns, infrastructure is upgraded with zero downtime rolling upgrades. </a:t>
            </a:r>
          </a:p>
          <a:p>
            <a:pPr marL="171450" lvl="0" indent="-171450" fontAlgn="base">
              <a:buFont typeface="Arial"/>
              <a:buChar char="•"/>
            </a:pPr>
            <a:r>
              <a:rPr lang="en-US" sz="1200" u="none" strike="noStrike" kern="1200" baseline="0" dirty="0" smtClean="0">
                <a:solidFill>
                  <a:schemeClr val="tx1"/>
                </a:solidFill>
                <a:effectLst/>
                <a:latin typeface="+mn-lt"/>
                <a:ea typeface="+mn-ea"/>
                <a:cs typeface="+mn-cs"/>
              </a:rPr>
              <a:t>Lastly, we are seeing a movement towards </a:t>
            </a:r>
            <a:r>
              <a:rPr lang="en-US" sz="1200" u="none" strike="noStrike" kern="1200" baseline="0" dirty="0" err="1" smtClean="0">
                <a:solidFill>
                  <a:schemeClr val="tx1"/>
                </a:solidFill>
                <a:effectLst/>
                <a:latin typeface="+mn-lt"/>
                <a:ea typeface="+mn-ea"/>
                <a:cs typeface="+mn-cs"/>
              </a:rPr>
              <a:t>DevOps</a:t>
            </a:r>
            <a:r>
              <a:rPr lang="en-US" sz="1200" u="none" strike="noStrike" kern="1200" baseline="0" dirty="0" smtClean="0">
                <a:solidFill>
                  <a:schemeClr val="tx1"/>
                </a:solidFill>
                <a:effectLst/>
                <a:latin typeface="+mn-lt"/>
                <a:ea typeface="+mn-ea"/>
                <a:cs typeface="+mn-cs"/>
              </a:rPr>
              <a:t> and a focus on services and not servers.</a:t>
            </a:r>
          </a:p>
          <a:p>
            <a:pPr lvl="0" fontAlgn="base"/>
            <a:endParaRPr lang="en-US" sz="1200" u="none" strike="noStrike" kern="1200" baseline="0" dirty="0" smtClean="0">
              <a:solidFill>
                <a:schemeClr val="tx1"/>
              </a:solidFill>
              <a:effectLst/>
              <a:latin typeface="+mn-lt"/>
              <a:ea typeface="+mn-ea"/>
              <a:cs typeface="+mn-cs"/>
            </a:endParaRPr>
          </a:p>
          <a:p>
            <a:pPr lvl="0" fontAlgn="base"/>
            <a:endParaRPr lang="en-US" sz="120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1861727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hape 73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38" name="Shape 738"/>
          <p:cNvSpPr>
            <a:spLocks noGrp="1"/>
          </p:cNvSpPr>
          <p:nvPr>
            <p:ph type="body" sz="quarter" idx="1"/>
          </p:nvPr>
        </p:nvSpPr>
        <p:spPr>
          <a:prstGeom prst="rect">
            <a:avLst/>
          </a:prstGeom>
        </p:spPr>
        <p:txBody>
          <a:bodyPr/>
          <a:lstStyle/>
          <a:p>
            <a:pPr lvl="0" defTabSz="914400">
              <a:lnSpc>
                <a:spcPct val="100000"/>
              </a:lnSpc>
              <a:spcBef>
                <a:spcPts val="1200"/>
              </a:spcBef>
              <a:defRPr sz="1800"/>
            </a:pPr>
            <a:r>
              <a:rPr sz="1100" dirty="0">
                <a:latin typeface="Verdana"/>
                <a:ea typeface="Verdana"/>
                <a:cs typeface="Verdana"/>
                <a:sym typeface="Verdana"/>
              </a:rPr>
              <a:t>Highlight that not only are the steps longer in IaaS, but often there are multiple groups involved (ie, Dev, Operations, etc).  </a:t>
            </a:r>
          </a:p>
          <a:p>
            <a:pPr lvl="0" defTabSz="914400">
              <a:lnSpc>
                <a:spcPct val="100000"/>
              </a:lnSpc>
              <a:spcBef>
                <a:spcPts val="1200"/>
              </a:spcBef>
              <a:defRPr sz="1800"/>
            </a:pPr>
            <a:r>
              <a:rPr sz="1100" dirty="0">
                <a:latin typeface="Verdana"/>
                <a:ea typeface="Verdana"/>
                <a:cs typeface="Verdana"/>
                <a:sym typeface="Verdana"/>
              </a:rPr>
              <a:t>Management of configuration information is often manual in IaaS (though not always).</a:t>
            </a:r>
          </a:p>
          <a:p>
            <a:pPr lvl="0" defTabSz="914400">
              <a:lnSpc>
                <a:spcPct val="100000"/>
              </a:lnSpc>
              <a:spcBef>
                <a:spcPts val="1200"/>
              </a:spcBef>
              <a:defRPr sz="1800"/>
            </a:pPr>
            <a:r>
              <a:rPr sz="1100" dirty="0">
                <a:latin typeface="Verdana"/>
                <a:ea typeface="Verdana"/>
                <a:cs typeface="Verdana"/>
                <a:sym typeface="Verdana"/>
              </a:rPr>
              <a:t>Explain that for non-virtualized customers, the steps are even greater</a:t>
            </a:r>
            <a:r>
              <a:rPr sz="1100" dirty="0" smtClean="0">
                <a:latin typeface="Verdana"/>
                <a:ea typeface="Verdana"/>
                <a:cs typeface="Verdana"/>
                <a:sym typeface="Verdana"/>
              </a:rPr>
              <a:t>.</a:t>
            </a:r>
            <a:endParaRPr lang="en-US" sz="1100" dirty="0" smtClean="0">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sz="1200" kern="1200" dirty="0" smtClean="0">
                <a:solidFill>
                  <a:schemeClr val="tx1"/>
                </a:solidFill>
                <a:effectLst/>
                <a:latin typeface="+mn-lt"/>
                <a:ea typeface="+mn-ea"/>
                <a:cs typeface="+mn-cs"/>
              </a:rPr>
              <a:t>Because the Platform supports a number of </a:t>
            </a:r>
            <a:r>
              <a:rPr lang="en-US" sz="1200" b="1" kern="1200" dirty="0" smtClean="0">
                <a:solidFill>
                  <a:schemeClr val="tx1"/>
                </a:solidFill>
                <a:effectLst/>
                <a:latin typeface="+mn-lt"/>
                <a:ea typeface="+mn-ea"/>
                <a:cs typeface="+mn-cs"/>
              </a:rPr>
              <a:t>languages and frameworks</a:t>
            </a:r>
            <a:r>
              <a:rPr lang="en-US" sz="1200" kern="1200" dirty="0" smtClean="0">
                <a:solidFill>
                  <a:schemeClr val="tx1"/>
                </a:solidFill>
                <a:effectLst/>
                <a:latin typeface="+mn-lt"/>
                <a:ea typeface="+mn-ea"/>
                <a:cs typeface="+mn-cs"/>
              </a:rPr>
              <a:t>.  Ops no longer prepares special app stacks</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configurations</a:t>
            </a:r>
          </a:p>
          <a:p>
            <a:pPr lvl="1" fontAlgn="base"/>
            <a:r>
              <a:rPr lang="en-US" sz="1200" b="1" kern="1200" dirty="0" smtClean="0">
                <a:solidFill>
                  <a:schemeClr val="tx1"/>
                </a:solidFill>
                <a:effectLst/>
                <a:latin typeface="+mn-lt"/>
                <a:ea typeface="+mn-ea"/>
                <a:cs typeface="+mn-cs"/>
              </a:rPr>
              <a:t>With just 1 platform, ops can easily provide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the flexibility</a:t>
            </a:r>
            <a:r>
              <a:rPr lang="en-US" sz="1200" kern="1200" dirty="0" smtClean="0">
                <a:solidFill>
                  <a:schemeClr val="tx1"/>
                </a:solidFill>
                <a:effectLst/>
                <a:latin typeface="+mn-lt"/>
                <a:ea typeface="+mn-ea"/>
                <a:cs typeface="+mn-cs"/>
              </a:rPr>
              <a:t> to use the languages of choice, and the same experience across all of them while </a:t>
            </a:r>
            <a:r>
              <a:rPr lang="en-US" sz="1200" b="1" kern="1200" dirty="0" smtClean="0">
                <a:solidFill>
                  <a:schemeClr val="tx1"/>
                </a:solidFill>
                <a:effectLst/>
                <a:latin typeface="+mn-lt"/>
                <a:ea typeface="+mn-ea"/>
                <a:cs typeface="+mn-cs"/>
              </a:rPr>
              <a:t>greatly reducing IT complexity</a:t>
            </a:r>
            <a:r>
              <a:rPr lang="en-US" sz="1200" kern="1200" dirty="0" smtClean="0">
                <a:solidFill>
                  <a:schemeClr val="tx1"/>
                </a:solidFill>
                <a:effectLst/>
                <a:latin typeface="+mn-lt"/>
                <a:ea typeface="+mn-ea"/>
                <a:cs typeface="+mn-cs"/>
              </a:rPr>
              <a:t>.</a:t>
            </a:r>
          </a:p>
          <a:p>
            <a:pPr lvl="1" fontAlgn="base"/>
            <a:r>
              <a:rPr lang="en-US" sz="1200" b="1" kern="1200" dirty="0" smtClean="0">
                <a:solidFill>
                  <a:schemeClr val="tx1"/>
                </a:solidFill>
                <a:effectLst/>
                <a:latin typeface="+mn-lt"/>
                <a:ea typeface="+mn-ea"/>
                <a:cs typeface="+mn-cs"/>
              </a:rPr>
              <a:t>Environments can be made immediately available through self service with </a:t>
            </a:r>
            <a:r>
              <a:rPr lang="en-US" sz="1200" kern="1200" dirty="0" smtClean="0">
                <a:solidFill>
                  <a:schemeClr val="tx1"/>
                </a:solidFill>
                <a:effectLst/>
                <a:latin typeface="+mn-lt"/>
                <a:ea typeface="+mn-ea"/>
                <a:cs typeface="+mn-cs"/>
              </a:rPr>
              <a:t>the right policies applied the second developers need it.</a:t>
            </a:r>
          </a:p>
          <a:p>
            <a:pPr lvl="1" fontAlgn="base"/>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simply push their app “</a:t>
            </a:r>
            <a:r>
              <a:rPr lang="en-US" sz="1200" b="1" kern="1200" dirty="0" err="1" smtClean="0">
                <a:solidFill>
                  <a:schemeClr val="tx1"/>
                </a:solidFill>
                <a:effectLst/>
                <a:latin typeface="+mn-lt"/>
                <a:ea typeface="+mn-ea"/>
                <a:cs typeface="+mn-cs"/>
              </a:rPr>
              <a:t>cf</a:t>
            </a:r>
            <a:r>
              <a:rPr lang="en-US" sz="1200" b="1" kern="1200" dirty="0" smtClean="0">
                <a:solidFill>
                  <a:schemeClr val="tx1"/>
                </a:solidFill>
                <a:effectLst/>
                <a:latin typeface="+mn-lt"/>
                <a:ea typeface="+mn-ea"/>
                <a:cs typeface="+mn-cs"/>
              </a:rPr>
              <a:t> push”</a:t>
            </a:r>
            <a:r>
              <a:rPr lang="en-US" sz="1200" kern="1200" dirty="0" smtClean="0">
                <a:solidFill>
                  <a:schemeClr val="tx1"/>
                </a:solidFill>
                <a:effectLst/>
                <a:latin typeface="+mn-lt"/>
                <a:ea typeface="+mn-ea"/>
                <a:cs typeface="+mn-cs"/>
              </a:rPr>
              <a:t> either via command line or IDE. The platform </a:t>
            </a:r>
            <a:r>
              <a:rPr lang="en-US" sz="1200" b="1" kern="1200" dirty="0" smtClean="0">
                <a:solidFill>
                  <a:schemeClr val="tx1"/>
                </a:solidFill>
                <a:effectLst/>
                <a:latin typeface="+mn-lt"/>
                <a:ea typeface="+mn-ea"/>
                <a:cs typeface="+mn-cs"/>
              </a:rPr>
              <a:t>detects what kind of app </a:t>
            </a:r>
            <a:r>
              <a:rPr lang="en-US" sz="1200" kern="1200" dirty="0" smtClean="0">
                <a:solidFill>
                  <a:schemeClr val="tx1"/>
                </a:solidFill>
                <a:effectLst/>
                <a:latin typeface="+mn-lt"/>
                <a:ea typeface="+mn-ea"/>
                <a:cs typeface="+mn-cs"/>
              </a:rPr>
              <a:t>it is, provisions the resources and runs your app in a container -  no waiting.  Those resources  like embedded webserver, the app configurations, the service connections that the app is bound to, are all bundled into what we call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Ops teams can curate and customize 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to ensure developers are on the most secure and up to date versions. </a:t>
            </a:r>
          </a:p>
          <a:p>
            <a:pPr lvl="1" fontAlgn="base"/>
            <a:endParaRPr lang="en-US" sz="12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&lt;optional: if you know the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want to use </a:t>
            </a:r>
            <a:r>
              <a:rPr lang="en-US" sz="1200" b="1" kern="1200" dirty="0" err="1" smtClean="0">
                <a:solidFill>
                  <a:schemeClr val="tx1"/>
                </a:solidFill>
                <a:effectLst/>
                <a:latin typeface="+mn-lt"/>
                <a:ea typeface="+mn-ea"/>
                <a:cs typeface="+mn-cs"/>
              </a:rPr>
              <a:t>Docker</a:t>
            </a:r>
            <a:r>
              <a:rPr lang="en-US" sz="1200" b="1" kern="1200" dirty="0" smtClean="0">
                <a:solidFill>
                  <a:schemeClr val="tx1"/>
                </a:solidFill>
                <a:effectLst/>
                <a:latin typeface="+mn-lt"/>
                <a:ea typeface="+mn-ea"/>
                <a:cs typeface="+mn-cs"/>
              </a:rPr>
              <a:t>&gt;</a:t>
            </a:r>
            <a:endParaRPr lang="en-US" sz="12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PCF also runs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is basically a container</a:t>
            </a:r>
            <a:r>
              <a:rPr lang="en-US" sz="1200" kern="1200" baseline="0" dirty="0" smtClean="0">
                <a:solidFill>
                  <a:schemeClr val="tx1"/>
                </a:solidFill>
                <a:effectLst/>
                <a:latin typeface="+mn-lt"/>
                <a:ea typeface="+mn-ea"/>
                <a:cs typeface="+mn-cs"/>
              </a:rPr>
              <a:t> format and is “packaging and a </a:t>
            </a:r>
            <a:r>
              <a:rPr lang="en-US" sz="1200" kern="1200" baseline="0" dirty="0" err="1" smtClean="0">
                <a:solidFill>
                  <a:schemeClr val="tx1"/>
                </a:solidFill>
                <a:effectLst/>
                <a:latin typeface="+mn-lt"/>
                <a:ea typeface="+mn-ea"/>
                <a:cs typeface="+mn-cs"/>
              </a:rPr>
              <a:t>subystem</a:t>
            </a:r>
            <a:r>
              <a:rPr lang="en-US" sz="1200" kern="1200" baseline="0" dirty="0" smtClean="0">
                <a:solidFill>
                  <a:schemeClr val="tx1"/>
                </a:solidFill>
                <a:effectLst/>
                <a:latin typeface="+mn-lt"/>
                <a:ea typeface="+mn-ea"/>
                <a:cs typeface="+mn-cs"/>
              </a:rPr>
              <a:t>” concern.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by itself is not a platform and has limited value on its own. If Developers want to use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can now leverage the built in Pivotal Cloud Foundry platform capabilities that we will talk about shortly to run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This doesn’t mean that developers should pull together a random set of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and magically get orchestration and management. We see developers building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from their continuous integration processes. From</a:t>
            </a:r>
            <a:r>
              <a:rPr lang="en-US" sz="1200" kern="1200" baseline="0" dirty="0" smtClean="0">
                <a:solidFill>
                  <a:schemeClr val="tx1"/>
                </a:solidFill>
                <a:effectLst/>
                <a:latin typeface="+mn-lt"/>
                <a:ea typeface="+mn-ea"/>
                <a:cs typeface="+mn-cs"/>
              </a:rPr>
              <a:t> our POV its just about </a:t>
            </a:r>
            <a:r>
              <a:rPr lang="en-US" sz="1200" kern="1200" dirty="0" smtClean="0">
                <a:solidFill>
                  <a:schemeClr val="tx1"/>
                </a:solidFill>
                <a:effectLst/>
                <a:latin typeface="+mn-lt"/>
                <a:ea typeface="+mn-ea"/>
                <a:cs typeface="+mn-cs"/>
              </a:rPr>
              <a:t>offering an alternate mechanism for deploying code that’s independent of</a:t>
            </a:r>
            <a:r>
              <a:rPr lang="en-US" sz="1200" kern="1200" baseline="0" dirty="0" smtClean="0">
                <a:solidFill>
                  <a:schemeClr val="tx1"/>
                </a:solidFill>
                <a:effectLst/>
                <a:latin typeface="+mn-lt"/>
                <a:ea typeface="+mn-ea"/>
                <a:cs typeface="+mn-cs"/>
              </a:rPr>
              <a:t> container formats </a:t>
            </a:r>
            <a:r>
              <a:rPr lang="en-US" sz="1200" kern="1200" dirty="0" smtClean="0">
                <a:solidFill>
                  <a:schemeClr val="tx1"/>
                </a:solidFill>
                <a:effectLst/>
                <a:latin typeface="+mn-lt"/>
                <a:ea typeface="+mn-ea"/>
                <a:cs typeface="+mn-cs"/>
              </a:rPr>
              <a:t>so that developers continue to have flexibility.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Ease of use</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Isolation and Security</a:t>
            </a:r>
          </a:p>
        </p:txBody>
      </p:sp>
      <p:sp>
        <p:nvSpPr>
          <p:cNvPr id="172" name="Shape 1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Pivotal Elastic Runtime is actually one of the </a:t>
            </a:r>
            <a:r>
              <a:rPr lang="en-US" sz="1200" b="1" kern="1200" dirty="0" smtClean="0">
                <a:solidFill>
                  <a:schemeClr val="tx1"/>
                </a:solidFill>
                <a:effectLst/>
                <a:latin typeface="+mn-lt"/>
                <a:ea typeface="+mn-ea"/>
                <a:cs typeface="+mn-cs"/>
              </a:rPr>
              <a:t>most mature </a:t>
            </a:r>
            <a:r>
              <a:rPr lang="en-US" sz="1200" b="1" kern="1200" dirty="0" err="1" smtClean="0">
                <a:solidFill>
                  <a:schemeClr val="tx1"/>
                </a:solidFill>
                <a:effectLst/>
                <a:latin typeface="+mn-lt"/>
                <a:ea typeface="+mn-ea"/>
                <a:cs typeface="+mn-cs"/>
              </a:rPr>
              <a:t>linux</a:t>
            </a:r>
            <a:r>
              <a:rPr lang="en-US" sz="1200" b="1" kern="1200" dirty="0" smtClean="0">
                <a:solidFill>
                  <a:schemeClr val="tx1"/>
                </a:solidFill>
                <a:effectLst/>
                <a:latin typeface="+mn-lt"/>
                <a:ea typeface="+mn-ea"/>
                <a:cs typeface="+mn-cs"/>
              </a:rPr>
              <a:t> container scheduling environments </a:t>
            </a:r>
            <a:r>
              <a:rPr lang="en-US" sz="1200" kern="1200" dirty="0" smtClean="0">
                <a:solidFill>
                  <a:schemeClr val="tx1"/>
                </a:solidFill>
                <a:effectLst/>
                <a:latin typeface="+mn-lt"/>
                <a:ea typeface="+mn-ea"/>
                <a:cs typeface="+mn-cs"/>
              </a:rPr>
              <a:t>in the world.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218084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platform</a:t>
            </a:r>
            <a:r>
              <a:rPr lang="en-US" baseline="0" dirty="0" smtClean="0"/>
              <a:t> distributes new work as it arrives and uses a pretty sophisticated process. A sophisticated algorithm </a:t>
            </a:r>
            <a:r>
              <a:rPr lang="en-US" dirty="0" smtClean="0"/>
              <a:t>balances application processes</a:t>
            </a:r>
            <a:r>
              <a:rPr lang="en-US" baseline="0" dirty="0" smtClean="0"/>
              <a:t> </a:t>
            </a:r>
            <a:r>
              <a:rPr lang="en-US" dirty="0" smtClean="0"/>
              <a:t>over the virtual machines</a:t>
            </a:r>
            <a:r>
              <a:rPr lang="en-US" baseline="0" dirty="0" smtClean="0"/>
              <a:t> and an Auction determines which processes should be allocated to which VMs while </a:t>
            </a:r>
            <a:r>
              <a:rPr lang="en-US" dirty="0" smtClean="0"/>
              <a:t>optimizing for</a:t>
            </a:r>
            <a:r>
              <a:rPr lang="en-US" baseline="0" dirty="0" smtClean="0"/>
              <a:t> </a:t>
            </a:r>
            <a:r>
              <a:rPr lang="en-US" dirty="0" smtClean="0"/>
              <a:t>application availability and resilience.</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4209871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platform monitors the applications, and if any of them </a:t>
            </a:r>
            <a:r>
              <a:rPr lang="en-US" sz="1200" b="1" kern="1200" dirty="0" smtClean="0">
                <a:solidFill>
                  <a:schemeClr val="tx1"/>
                </a:solidFill>
                <a:effectLst/>
                <a:latin typeface="+mn-lt"/>
                <a:ea typeface="+mn-ea"/>
                <a:cs typeface="+mn-cs"/>
              </a:rPr>
              <a:t>crash, they get restarted and rebalanced</a:t>
            </a:r>
            <a:r>
              <a:rPr lang="en-US" sz="1200" kern="1200" dirty="0" smtClean="0">
                <a:solidFill>
                  <a:schemeClr val="tx1"/>
                </a:solidFill>
                <a:effectLst/>
                <a:latin typeface="+mn-lt"/>
                <a:ea typeface="+mn-ea"/>
                <a:cs typeface="+mn-cs"/>
              </a:rPr>
              <a:t> across available capacity.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&lt;CLICK&gt;And as</a:t>
            </a:r>
            <a:r>
              <a:rPr lang="en-US" sz="1200" kern="1200" baseline="0" dirty="0" smtClean="0">
                <a:solidFill>
                  <a:schemeClr val="tx1"/>
                </a:solidFill>
                <a:effectLst/>
                <a:latin typeface="+mn-lt"/>
                <a:ea typeface="+mn-ea"/>
                <a:cs typeface="+mn-cs"/>
              </a:rPr>
              <a:t> mentioned before the platform attempts to revive the VMs. </a:t>
            </a:r>
            <a:r>
              <a:rPr lang="en-US" sz="1200" kern="1200" dirty="0" smtClean="0">
                <a:solidFill>
                  <a:schemeClr val="tx1"/>
                </a:solidFill>
                <a:effectLst/>
                <a:latin typeface="+mn-lt"/>
                <a:ea typeface="+mn-ea"/>
                <a:cs typeface="+mn-cs"/>
              </a:rPr>
              <a:t>None of this requires human intervention.  (animation that shows this)</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1743282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PCF was designed with the assumption that complex systems </a:t>
            </a:r>
            <a:r>
              <a:rPr lang="en-US" sz="1200" i="1" kern="1200" dirty="0" smtClean="0">
                <a:solidFill>
                  <a:schemeClr val="tx1"/>
                </a:solidFill>
                <a:effectLst/>
                <a:latin typeface="+mn-lt"/>
                <a:ea typeface="+mn-ea"/>
                <a:cs typeface="+mn-cs"/>
              </a:rPr>
              <a:t>will</a:t>
            </a:r>
            <a:r>
              <a:rPr lang="en-US" sz="1200" kern="1200" dirty="0" smtClean="0">
                <a:solidFill>
                  <a:schemeClr val="tx1"/>
                </a:solidFill>
                <a:effectLst/>
                <a:latin typeface="+mn-lt"/>
                <a:ea typeface="+mn-ea"/>
                <a:cs typeface="+mn-cs"/>
              </a:rPr>
              <a:t> develop inconsistencies over time. The platform is intelligent enough that it isn’t told what to do at every step, but its told the desired state of what it should be, and then it does the right things to make that be true. The constant checking, detection and remediation make sure that state always returns to consistency which can really have a positive impact on MTTR.</a:t>
            </a:r>
          </a:p>
          <a:p>
            <a:r>
              <a:rPr lang="en-US" sz="1200" b="1" kern="1200" dirty="0" smtClean="0">
                <a:solidFill>
                  <a:schemeClr val="tx1"/>
                </a:solidFill>
                <a:effectLst/>
                <a:latin typeface="+mn-lt"/>
                <a:ea typeface="+mn-ea"/>
                <a:cs typeface="+mn-cs"/>
              </a:rPr>
              <a:t>4 layers of Self healing built in to keep app available</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an app instance fails, PCF restarts it in a new container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 process fails  PCF restarts,</a:t>
            </a:r>
            <a:r>
              <a:rPr lang="en-US" sz="1200" baseline="0" dirty="0" smtClean="0">
                <a:solidFill>
                  <a:schemeClr val="tx2"/>
                </a:solidFill>
              </a:rPr>
              <a:t> that is,</a:t>
            </a:r>
            <a:r>
              <a:rPr lang="en-US" sz="1200" dirty="0" smtClean="0">
                <a:solidFill>
                  <a:schemeClr val="tx2"/>
                </a:solidFill>
              </a:rPr>
              <a:t> failed cluster components are restarted</a:t>
            </a:r>
            <a:r>
              <a:rPr lang="en-US" sz="1200" baseline="0" dirty="0" smtClean="0">
                <a:solidFill>
                  <a:schemeClr val="tx2"/>
                </a:solidFill>
              </a:rPr>
              <a:t> which makes this a self healing system</a:t>
            </a: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there is a problem detected in the VM, PCF kills that VM and spins up a new identical type of VM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And finally, PCF can be set up to distribute instances automatically across AZs. If an AZ is lost, App Instances keep running.</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300807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Services are pre-packaged for simple consumption</a:t>
            </a:r>
            <a:r>
              <a:rPr lang="en-US" dirty="0" smtClean="0"/>
              <a:t> on the platform </a:t>
            </a:r>
          </a:p>
          <a:p>
            <a:r>
              <a:rPr lang="en-US" dirty="0" err="1" smtClean="0"/>
              <a:t>Devs</a:t>
            </a:r>
            <a:r>
              <a:rPr lang="en-US" dirty="0" smtClean="0"/>
              <a:t> get Easy access to supporting services for their apps  </a:t>
            </a:r>
          </a:p>
          <a:p>
            <a:r>
              <a:rPr lang="en-US" dirty="0" smtClean="0"/>
              <a:t>Services</a:t>
            </a:r>
            <a:r>
              <a:rPr lang="en-US" baseline="0" dirty="0" smtClean="0"/>
              <a:t> can be selected from many different offerings and c</a:t>
            </a:r>
            <a:r>
              <a:rPr lang="en-US" dirty="0" smtClean="0"/>
              <a:t>onsumed through our built in marketplace that can be</a:t>
            </a:r>
            <a:r>
              <a:rPr lang="en-US" baseline="0" dirty="0" smtClean="0"/>
              <a:t> managed and curated by Ops</a:t>
            </a:r>
            <a:r>
              <a:rPr lang="en-US" dirty="0" smtClean="0"/>
              <a:t>. </a:t>
            </a:r>
          </a:p>
          <a:p>
            <a:pPr marL="171450" indent="-171450">
              <a:buFont typeface="Arial"/>
              <a:buChar char="•"/>
            </a:pPr>
            <a:r>
              <a:rPr lang="en-US" dirty="0" smtClean="0"/>
              <a:t>Single Sign On, Continuous integration service, Spring Cloud services,</a:t>
            </a:r>
            <a:r>
              <a:rPr lang="en-US" baseline="0" dirty="0" smtClean="0"/>
              <a:t> </a:t>
            </a:r>
            <a:r>
              <a:rPr lang="en-US" dirty="0" smtClean="0"/>
              <a:t>data services, partner services, etc.</a:t>
            </a:r>
          </a:p>
          <a:p>
            <a:r>
              <a:rPr lang="en-US" dirty="0" smtClean="0"/>
              <a:t>The</a:t>
            </a:r>
            <a:r>
              <a:rPr lang="en-US" baseline="0" dirty="0" smtClean="0"/>
              <a:t> </a:t>
            </a:r>
            <a:r>
              <a:rPr lang="en-US" b="1" dirty="0" smtClean="0"/>
              <a:t>Provisioning,</a:t>
            </a:r>
            <a:r>
              <a:rPr lang="en-US" b="1" baseline="0" dirty="0" smtClean="0"/>
              <a:t> the </a:t>
            </a:r>
            <a:r>
              <a:rPr lang="en-US" b="1" dirty="0" smtClean="0"/>
              <a:t>full lifecycle and the</a:t>
            </a:r>
            <a:r>
              <a:rPr lang="en-US" b="1" baseline="0" dirty="0" smtClean="0"/>
              <a:t> Availability</a:t>
            </a:r>
            <a:r>
              <a:rPr lang="en-US" b="1" dirty="0" smtClean="0"/>
              <a:t> </a:t>
            </a:r>
            <a:r>
              <a:rPr lang="en-US" dirty="0" smtClean="0"/>
              <a:t>of the services is </a:t>
            </a:r>
            <a:r>
              <a:rPr lang="en-US" b="1" dirty="0" smtClean="0"/>
              <a:t>all managed through PCF </a:t>
            </a:r>
          </a:p>
          <a:p>
            <a:r>
              <a:rPr lang="en-US" baseline="0" dirty="0" smtClean="0"/>
              <a:t>And operators </a:t>
            </a:r>
            <a:r>
              <a:rPr lang="en-US" b="1" baseline="0" dirty="0" smtClean="0"/>
              <a:t>have </a:t>
            </a:r>
            <a:r>
              <a:rPr lang="en-US" b="1" dirty="0" smtClean="0"/>
              <a:t>Common access control and audit trails</a:t>
            </a:r>
            <a:r>
              <a:rPr lang="en-US" dirty="0" smtClean="0"/>
              <a:t> across the breadth of services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apps need</a:t>
            </a:r>
            <a:r>
              <a:rPr lang="en-US" baseline="0" dirty="0" smtClean="0"/>
              <a:t> a</a:t>
            </a:r>
            <a:r>
              <a:rPr lang="en-US" dirty="0" smtClean="0"/>
              <a:t>ccess to existing data services that are not part of the platform</a:t>
            </a:r>
            <a:r>
              <a:rPr lang="en-US" baseline="0" dirty="0" smtClean="0"/>
              <a:t> </a:t>
            </a:r>
            <a:r>
              <a:rPr lang="en-US" dirty="0" smtClean="0"/>
              <a:t>like e.g. Oracle DB,</a:t>
            </a:r>
            <a:r>
              <a:rPr lang="en-US" baseline="0" dirty="0" smtClean="0"/>
              <a:t> that</a:t>
            </a:r>
            <a:r>
              <a:rPr lang="uk-UA" baseline="0" dirty="0" smtClean="0"/>
              <a:t>’</a:t>
            </a:r>
            <a:r>
              <a:rPr lang="en-US" baseline="0" dirty="0" smtClean="0"/>
              <a:t>s possible as well.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1537748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far we</a:t>
            </a:r>
            <a:r>
              <a:rPr lang="en-US" sz="1200" kern="1200" baseline="0" dirty="0" smtClean="0">
                <a:solidFill>
                  <a:schemeClr val="tx1"/>
                </a:solidFill>
                <a:effectLst/>
                <a:latin typeface="+mn-lt"/>
                <a:ea typeface="+mn-ea"/>
                <a:cs typeface="+mn-cs"/>
              </a:rPr>
              <a:t> have covered how Ops can </a:t>
            </a:r>
            <a:r>
              <a:rPr lang="en-US" sz="1200" kern="1200" dirty="0" smtClean="0">
                <a:solidFill>
                  <a:schemeClr val="tx1"/>
                </a:solidFill>
                <a:effectLst/>
                <a:latin typeface="+mn-lt"/>
                <a:ea typeface="+mn-ea"/>
                <a:cs typeface="+mn-cs"/>
              </a:rPr>
              <a:t>easily provide the developers what they need to build the applications, let’s talk about deployment and beyond.</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891767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Continuous delivery is key to iterative development process</a:t>
            </a:r>
            <a:r>
              <a:rPr lang="en-US" sz="1200" kern="1200" dirty="0" smtClean="0">
                <a:solidFill>
                  <a:schemeClr val="tx1"/>
                </a:solidFill>
                <a:effectLst/>
                <a:latin typeface="+mn-lt"/>
                <a:ea typeface="+mn-ea"/>
                <a:cs typeface="+mn-cs"/>
              </a:rPr>
              <a:t> and CI/CD tools provide the </a:t>
            </a:r>
            <a:r>
              <a:rPr lang="en-US" sz="1200" b="1" kern="1200" dirty="0" smtClean="0">
                <a:solidFill>
                  <a:schemeClr val="tx1"/>
                </a:solidFill>
                <a:effectLst/>
                <a:latin typeface="+mn-lt"/>
                <a:ea typeface="+mn-ea"/>
                <a:cs typeface="+mn-cs"/>
              </a:rPr>
              <a:t>framework for delivery process with transparency between </a:t>
            </a:r>
            <a:r>
              <a:rPr lang="en-US" sz="1200" b="1" kern="1200" dirty="0" err="1" smtClean="0">
                <a:solidFill>
                  <a:schemeClr val="tx1"/>
                </a:solidFill>
                <a:effectLst/>
                <a:latin typeface="+mn-lt"/>
                <a:ea typeface="+mn-ea"/>
                <a:cs typeface="+mn-cs"/>
              </a:rPr>
              <a:t>Dev</a:t>
            </a:r>
            <a:r>
              <a:rPr lang="en-US" sz="1200" b="1" kern="1200" dirty="0" smtClean="0">
                <a:solidFill>
                  <a:schemeClr val="tx1"/>
                </a:solidFill>
                <a:effectLst/>
                <a:latin typeface="+mn-lt"/>
                <a:ea typeface="+mn-ea"/>
                <a:cs typeface="+mn-cs"/>
              </a:rPr>
              <a:t> and Ops. </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First platform built assuming CD as the prime directive. The platform</a:t>
            </a:r>
            <a:r>
              <a:rPr lang="en-US" sz="1800" b="1" i="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integrates tools and automates processes</a:t>
            </a:r>
            <a:r>
              <a:rPr lang="en-US" sz="1200" kern="1200" dirty="0" smtClean="0">
                <a:solidFill>
                  <a:schemeClr val="tx1"/>
                </a:solidFill>
                <a:effectLst/>
                <a:latin typeface="+mn-lt"/>
                <a:ea typeface="+mn-ea"/>
                <a:cs typeface="+mn-cs"/>
              </a:rPr>
              <a:t> for full app lifecycle from testing to builds and deployment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provides a </a:t>
            </a:r>
          </a:p>
          <a:p>
            <a:pPr lvl="1"/>
            <a:r>
              <a:rPr lang="en-US" sz="1200" b="1" kern="1200" dirty="0" smtClean="0">
                <a:solidFill>
                  <a:schemeClr val="tx1"/>
                </a:solidFill>
                <a:effectLst/>
                <a:latin typeface="+mn-lt"/>
                <a:ea typeface="+mn-ea"/>
                <a:cs typeface="+mn-cs"/>
              </a:rPr>
              <a:t>consistent API to automate deployments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standard tooling for all apps</a:t>
            </a:r>
            <a:r>
              <a:rPr lang="en-US" sz="1200" kern="1200" dirty="0" smtClean="0">
                <a:solidFill>
                  <a:schemeClr val="tx1"/>
                </a:solidFill>
                <a:effectLst/>
                <a:latin typeface="+mn-lt"/>
                <a:ea typeface="+mn-ea"/>
                <a:cs typeface="+mn-cs"/>
              </a:rPr>
              <a:t> with </a:t>
            </a:r>
          </a:p>
          <a:p>
            <a:pPr lvl="1"/>
            <a:r>
              <a:rPr lang="en-US" sz="1200" kern="1200" dirty="0" smtClean="0">
                <a:solidFill>
                  <a:schemeClr val="tx1"/>
                </a:solidFill>
                <a:effectLst/>
                <a:latin typeface="+mn-lt"/>
                <a:ea typeface="+mn-ea"/>
                <a:cs typeface="+mn-cs"/>
              </a:rPr>
              <a:t>C</a:t>
            </a:r>
            <a:r>
              <a:rPr lang="en-US" sz="1200" b="1" kern="1200" dirty="0" smtClean="0">
                <a:solidFill>
                  <a:schemeClr val="tx1"/>
                </a:solidFill>
                <a:effectLst/>
                <a:latin typeface="+mn-lt"/>
                <a:ea typeface="+mn-ea"/>
                <a:cs typeface="+mn-cs"/>
              </a:rPr>
              <a:t>ommits from many teams rolling into production </a:t>
            </a:r>
            <a:r>
              <a:rPr lang="en-US" sz="1200" kern="1200" dirty="0" smtClean="0">
                <a:solidFill>
                  <a:schemeClr val="tx1"/>
                </a:solidFill>
                <a:effectLst/>
                <a:latin typeface="+mn-lt"/>
                <a:ea typeface="+mn-ea"/>
                <a:cs typeface="+mn-cs"/>
              </a:rPr>
              <a:t>hosted </a:t>
            </a:r>
            <a:r>
              <a:rPr lang="en-US" sz="1200" kern="1200" dirty="0" err="1" smtClean="0">
                <a:solidFill>
                  <a:schemeClr val="tx1"/>
                </a:solidFill>
                <a:effectLst/>
                <a:latin typeface="+mn-lt"/>
                <a:ea typeface="+mn-ea"/>
                <a:cs typeface="+mn-cs"/>
              </a:rPr>
              <a:t>env</a:t>
            </a:r>
            <a:r>
              <a:rPr lang="en-US" sz="1200" kern="1200" dirty="0" smtClean="0">
                <a:solidFill>
                  <a:schemeClr val="tx1"/>
                </a:solidFill>
                <a:effectLst/>
                <a:latin typeface="+mn-lt"/>
                <a:ea typeface="+mn-ea"/>
                <a:cs typeface="+mn-cs"/>
              </a:rPr>
              <a:t> as </a:t>
            </a:r>
            <a:r>
              <a:rPr lang="en-US" sz="1200" b="1" kern="1200" dirty="0" smtClean="0">
                <a:solidFill>
                  <a:schemeClr val="tx1"/>
                </a:solidFill>
                <a:effectLst/>
                <a:latin typeface="+mn-lt"/>
                <a:ea typeface="+mn-ea"/>
                <a:cs typeface="+mn-cs"/>
              </a:rPr>
              <a:t>fast as possible with safety</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GitLab</a:t>
            </a:r>
            <a:r>
              <a:rPr lang="en-US" sz="1200" kern="1200" dirty="0" smtClean="0">
                <a:solidFill>
                  <a:schemeClr val="tx1"/>
                </a:solidFill>
                <a:effectLst/>
                <a:latin typeface="+mn-lt"/>
                <a:ea typeface="+mn-ea"/>
                <a:cs typeface="+mn-cs"/>
              </a:rPr>
              <a:t>, Jenkins and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can also be installed on and managed by Pivotal Cloud Foundry, which makes it even quicker and easier to get these platforms up and running.</a:t>
            </a:r>
          </a:p>
          <a:p>
            <a:pPr lvl="1"/>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Gitab</a:t>
            </a:r>
            <a:r>
              <a:rPr lang="en-US" sz="1200" kern="1200" dirty="0" smtClean="0">
                <a:solidFill>
                  <a:schemeClr val="tx1"/>
                </a:solidFill>
                <a:effectLst/>
                <a:latin typeface="+mn-lt"/>
                <a:ea typeface="+mn-ea"/>
                <a:cs typeface="+mn-cs"/>
              </a:rPr>
              <a:t> - Source control product using GIT that includes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repository management, code reviews, issue tracking, wikis , etc. We provide a managed solution, including automated deployment, configuration, scaling &amp; upgrade (via Ops Manager)  with persisted data and configuration. Not required to be an expert in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Jenkins</a:t>
            </a:r>
            <a:r>
              <a:rPr lang="en-US" sz="1200" kern="1200" dirty="0" smtClean="0">
                <a:solidFill>
                  <a:schemeClr val="tx1"/>
                </a:solidFill>
                <a:effectLst/>
                <a:latin typeface="+mn-lt"/>
                <a:ea typeface="+mn-ea"/>
                <a:cs typeface="+mn-cs"/>
              </a:rPr>
              <a:t> - #1 CI tool, 8 years old. Includes the core open source Jenkins technology with advanced enterprise features developed by </a:t>
            </a:r>
            <a:r>
              <a:rPr lang="en-US" sz="1200" kern="1200" dirty="0" err="1" smtClean="0">
                <a:solidFill>
                  <a:schemeClr val="tx1"/>
                </a:solidFill>
                <a:effectLst/>
                <a:latin typeface="+mn-lt"/>
                <a:ea typeface="+mn-ea"/>
                <a:cs typeface="+mn-cs"/>
              </a:rPr>
              <a:t>CloudBees</a:t>
            </a:r>
            <a:r>
              <a:rPr lang="en-US" sz="1200" kern="1200" dirty="0" smtClean="0">
                <a:solidFill>
                  <a:schemeClr val="tx1"/>
                </a:solidFill>
                <a:effectLst/>
                <a:latin typeface="+mn-lt"/>
                <a:ea typeface="+mn-ea"/>
                <a:cs typeface="+mn-cs"/>
              </a:rPr>
              <a:t>.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r>
              <a:rPr lang="en-US" sz="1200" b="1" kern="1200" dirty="0" err="1" smtClean="0">
                <a:solidFill>
                  <a:schemeClr val="tx1"/>
                </a:solidFill>
                <a:effectLst/>
                <a:latin typeface="+mn-lt"/>
                <a:ea typeface="+mn-ea"/>
                <a:cs typeface="+mn-cs"/>
              </a:rPr>
              <a:t>JFrog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  Automate all aspects of artifact management using REST API. Powerful enterprise features and fine grained permissions. Advanced security and reliability features control access to artifacts, where they’re deployed and supports large load bursts with extremely high </a:t>
            </a:r>
            <a:r>
              <a:rPr lang="en-US" sz="1200" kern="1200" dirty="0" err="1" smtClean="0">
                <a:solidFill>
                  <a:schemeClr val="tx1"/>
                </a:solidFill>
                <a:effectLst/>
                <a:latin typeface="+mn-lt"/>
                <a:ea typeface="+mn-ea"/>
                <a:cs typeface="+mn-cs"/>
              </a:rPr>
              <a:t>concurrency+data</a:t>
            </a:r>
            <a:r>
              <a:rPr lang="en-US" sz="1200" kern="1200" dirty="0" smtClean="0">
                <a:solidFill>
                  <a:schemeClr val="tx1"/>
                </a:solidFill>
                <a:effectLst/>
                <a:latin typeface="+mn-lt"/>
                <a:ea typeface="+mn-ea"/>
                <a:cs typeface="+mn-cs"/>
              </a:rPr>
              <a:t> integrity. Can serve as internal &amp; private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registry access. Push button deployment , automated upgrades via PCF Ops Manager, with persisted data and configuration. Not required to be an expert in </a:t>
            </a:r>
            <a:r>
              <a:rPr lang="en-US" sz="1200" kern="1200" dirty="0" err="1" smtClean="0">
                <a:solidFill>
                  <a:schemeClr val="tx1"/>
                </a:solidFill>
                <a:effectLst/>
                <a:latin typeface="+mn-lt"/>
                <a:ea typeface="+mn-ea"/>
                <a:cs typeface="+mn-cs"/>
              </a:rPr>
              <a:t>JFrog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Shape 1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1" name="Shape 1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b="1" kern="1200" dirty="0" smtClean="0">
                <a:solidFill>
                  <a:schemeClr val="tx1"/>
                </a:solidFill>
                <a:effectLst/>
                <a:latin typeface="+mn-lt"/>
                <a:ea typeface="+mn-ea"/>
                <a:cs typeface="+mn-cs"/>
              </a:rPr>
              <a:t>Development, Test, QA and Production are all on the same platform with bit for bit consistent environments that are just logical groupings of access control for the various roles.</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t>
            </a:r>
            <a:r>
              <a:rPr lang="en-US" dirty="0" smtClean="0"/>
              <a:t>hrough </a:t>
            </a:r>
            <a:r>
              <a:rPr lang="en-US" dirty="0" err="1" smtClean="0"/>
              <a:t>env</a:t>
            </a:r>
            <a:r>
              <a:rPr lang="en-US" dirty="0" smtClean="0"/>
              <a:t> variables</a:t>
            </a:r>
            <a:r>
              <a:rPr lang="en-US" baseline="0" dirty="0" smtClean="0"/>
              <a:t> and</a:t>
            </a:r>
            <a:r>
              <a:rPr lang="en-US" dirty="0" smtClean="0"/>
              <a:t> through spring cloud </a:t>
            </a:r>
            <a:r>
              <a:rPr lang="en-US" dirty="0" err="1" smtClean="0"/>
              <a:t>config</a:t>
            </a:r>
            <a:r>
              <a:rPr lang="en-US" dirty="0" smtClean="0"/>
              <a:t>, e</a:t>
            </a:r>
            <a:r>
              <a:rPr lang="en-US" sz="1200" b="1" kern="1200" dirty="0" smtClean="0">
                <a:solidFill>
                  <a:schemeClr val="tx1"/>
                </a:solidFill>
                <a:effectLst/>
                <a:latin typeface="+mn-lt"/>
                <a:ea typeface="+mn-ea"/>
                <a:cs typeface="+mn-cs"/>
              </a:rPr>
              <a:t>nvironment specific configurations and external dependencies can be injected for</a:t>
            </a:r>
            <a:r>
              <a:rPr lang="en-US" sz="1200" b="1" kern="1200" baseline="0" dirty="0" smtClean="0">
                <a:solidFill>
                  <a:schemeClr val="tx1"/>
                </a:solidFill>
                <a:effectLst/>
                <a:latin typeface="+mn-lt"/>
                <a:ea typeface="+mn-ea"/>
                <a:cs typeface="+mn-cs"/>
              </a:rPr>
              <a:t> each application instance to </a:t>
            </a:r>
            <a:r>
              <a:rPr lang="en-US" sz="1200" b="0" kern="1200" baseline="0" dirty="0" smtClean="0">
                <a:solidFill>
                  <a:schemeClr val="tx1"/>
                </a:solidFill>
                <a:effectLst/>
                <a:latin typeface="+mn-lt"/>
                <a:ea typeface="+mn-ea"/>
                <a:cs typeface="+mn-cs"/>
              </a:rPr>
              <a:t>c</a:t>
            </a:r>
            <a:r>
              <a:rPr lang="en-US" dirty="0" smtClean="0"/>
              <a:t>onsistently and seamlessly move</a:t>
            </a:r>
            <a:r>
              <a:rPr lang="en-US" baseline="0" dirty="0" smtClean="0"/>
              <a:t> through each stage</a:t>
            </a:r>
            <a:r>
              <a:rPr lang="en-US" dirty="0" smtClean="0"/>
              <a:t>. This</a:t>
            </a:r>
            <a:r>
              <a:rPr lang="en-US" baseline="0" dirty="0" smtClean="0"/>
              <a:t> also ensures that </a:t>
            </a:r>
            <a:r>
              <a:rPr lang="en-US" sz="1200" kern="1200" dirty="0" smtClean="0">
                <a:solidFill>
                  <a:schemeClr val="tx1"/>
                </a:solidFill>
                <a:effectLst/>
                <a:latin typeface="+mn-lt"/>
                <a:ea typeface="+mn-ea"/>
                <a:cs typeface="+mn-cs"/>
              </a:rPr>
              <a:t>all the apps are promoted with the same process.</a:t>
            </a:r>
            <a:r>
              <a:rPr lang="en-US" sz="1200" kern="1200" baseline="0" dirty="0" smtClean="0">
                <a:solidFill>
                  <a:schemeClr val="tx1"/>
                </a:solidFill>
                <a:effectLst/>
                <a:latin typeface="+mn-lt"/>
                <a:ea typeface="+mn-ea"/>
                <a:cs typeface="+mn-cs"/>
              </a:rPr>
              <a:t> This is automatically enforced </a:t>
            </a:r>
            <a:r>
              <a:rPr lang="en-US" sz="1200" kern="1200" dirty="0" smtClean="0">
                <a:solidFill>
                  <a:schemeClr val="tx1"/>
                </a:solidFill>
                <a:effectLst/>
                <a:latin typeface="+mn-lt"/>
                <a:ea typeface="+mn-ea"/>
                <a:cs typeface="+mn-cs"/>
              </a:rPr>
              <a:t>throughout</a:t>
            </a:r>
            <a:r>
              <a:rPr lang="en-US" sz="1200" kern="1200" baseline="0" dirty="0" smtClean="0">
                <a:solidFill>
                  <a:schemeClr val="tx1"/>
                </a:solidFill>
                <a:effectLst/>
                <a:latin typeface="+mn-lt"/>
                <a:ea typeface="+mn-ea"/>
                <a:cs typeface="+mn-cs"/>
              </a:rPr>
              <a:t> the lifecycle in</a:t>
            </a:r>
            <a:r>
              <a:rPr lang="en-US" sz="1200" kern="1200" dirty="0" smtClean="0">
                <a:solidFill>
                  <a:schemeClr val="tx1"/>
                </a:solidFill>
                <a:effectLst/>
                <a:latin typeface="+mn-lt"/>
                <a:ea typeface="+mn-ea"/>
                <a:cs typeface="+mn-cs"/>
              </a:rPr>
              <a:t>to prod </a:t>
            </a:r>
            <a:r>
              <a:rPr lang="en-US" sz="1200" kern="1200" baseline="0" dirty="0" smtClean="0">
                <a:solidFill>
                  <a:schemeClr val="tx1"/>
                </a:solidFill>
                <a:effectLst/>
                <a:latin typeface="+mn-lt"/>
                <a:ea typeface="+mn-ea"/>
                <a:cs typeface="+mn-cs"/>
              </a:rPr>
              <a:t>consistently (without having to write recipes and scripts). This really </a:t>
            </a:r>
            <a:r>
              <a:rPr lang="en-US" sz="1200" kern="1200" dirty="0" smtClean="0">
                <a:solidFill>
                  <a:schemeClr val="tx1"/>
                </a:solidFill>
                <a:effectLst/>
                <a:latin typeface="+mn-lt"/>
                <a:ea typeface="+mn-ea"/>
                <a:cs typeface="+mn-cs"/>
              </a:rPr>
              <a:t>reduces breaks/bugs due to configuration drift. No</a:t>
            </a:r>
            <a:r>
              <a:rPr lang="en-US" sz="1200" kern="1200" baseline="0" dirty="0" smtClean="0">
                <a:solidFill>
                  <a:schemeClr val="tx1"/>
                </a:solidFill>
                <a:effectLst/>
                <a:latin typeface="+mn-lt"/>
                <a:ea typeface="+mn-ea"/>
                <a:cs typeface="+mn-cs"/>
              </a:rPr>
              <a:t> more “but it works on my machine”. </a:t>
            </a:r>
          </a:p>
          <a:p>
            <a:pPr algn="l"/>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Spring Cloud </a:t>
            </a:r>
            <a:r>
              <a:rPr lang="en-US" sz="1200" b="1" kern="1200" dirty="0" err="1" smtClean="0">
                <a:solidFill>
                  <a:schemeClr val="tx1"/>
                </a:solidFill>
                <a:effectLst/>
                <a:latin typeface="+mn-lt"/>
                <a:ea typeface="+mn-ea"/>
                <a:cs typeface="+mn-cs"/>
              </a:rPr>
              <a:t>Config</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provides server and client-side support for externalized configuration in a distributed system. With the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you have a central place to manage external properties for applications across all environments. The concepts on both client and server map identically to the </a:t>
            </a:r>
            <a:r>
              <a:rPr lang="en-US" sz="1200" kern="1200" dirty="0" err="1" smtClean="0">
                <a:solidFill>
                  <a:schemeClr val="tx1"/>
                </a:solidFill>
                <a:effectLst/>
                <a:latin typeface="+mn-lt"/>
                <a:ea typeface="+mn-ea"/>
                <a:cs typeface="+mn-cs"/>
              </a:rPr>
              <a:t>SpringEnvironment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PropertySource</a:t>
            </a:r>
            <a:r>
              <a:rPr lang="en-US" sz="1200" kern="1200" dirty="0" smtClean="0">
                <a:solidFill>
                  <a:schemeClr val="tx1"/>
                </a:solidFill>
                <a:effectLst/>
                <a:latin typeface="+mn-lt"/>
                <a:ea typeface="+mn-ea"/>
                <a:cs typeface="+mn-cs"/>
              </a:rPr>
              <a:t> abstractions, so they fit very well with Spring applications, but can be used with any application running in any language. As an application moves through the deployment pipeline from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to test and into production you can manage the configuration between those environments and be certain that applications have everything they need to run when they migrate. </a:t>
            </a:r>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previous generations of tools leave a lot of  burden on operators. To minimize the number of handoffs and human effort E</a:t>
            </a:r>
            <a:r>
              <a:rPr lang="en-US" sz="1200" b="1" kern="1200" dirty="0" smtClean="0">
                <a:solidFill>
                  <a:schemeClr val="tx1"/>
                </a:solidFill>
                <a:effectLst/>
                <a:latin typeface="+mn-lt"/>
                <a:ea typeface="+mn-ea"/>
                <a:cs typeface="+mn-cs"/>
              </a:rPr>
              <a:t>verything to manage the app is built in to the platform</a:t>
            </a:r>
            <a:r>
              <a:rPr lang="en-US" sz="1200" kern="1200" dirty="0" smtClean="0">
                <a:solidFill>
                  <a:schemeClr val="tx1"/>
                </a:solidFill>
                <a:effectLst/>
                <a:latin typeface="+mn-lt"/>
                <a:ea typeface="+mn-ea"/>
                <a:cs typeface="+mn-cs"/>
              </a:rPr>
              <a:t> - all the pesky details of getting the app into prod, securing, patching and keeping it available.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PCF provides an </a:t>
            </a:r>
            <a:r>
              <a:rPr lang="en-US" sz="1200" b="1" kern="1200" dirty="0" smtClean="0">
                <a:solidFill>
                  <a:schemeClr val="tx1"/>
                </a:solidFill>
                <a:effectLst/>
                <a:latin typeface="+mn-lt"/>
                <a:ea typeface="+mn-ea"/>
                <a:cs typeface="+mn-cs"/>
              </a:rPr>
              <a:t>abstraction layer t</a:t>
            </a:r>
            <a:r>
              <a:rPr lang="en-US" sz="1200" kern="1200" dirty="0" smtClean="0">
                <a:solidFill>
                  <a:schemeClr val="tx1"/>
                </a:solidFill>
                <a:effectLst/>
                <a:latin typeface="+mn-lt"/>
                <a:ea typeface="+mn-ea"/>
                <a:cs typeface="+mn-cs"/>
              </a:rPr>
              <a:t>hat allow you to scale out with application containers as the unit (not the VMs). So…You will no longer need to know which VM or where your app container is running because PCF surfaces visibility at the app layer and not through infrastructure constructs like VMs. </a:t>
            </a:r>
            <a:r>
              <a:rPr lang="en-US" sz="1200" b="1" kern="1200" dirty="0" smtClean="0">
                <a:solidFill>
                  <a:schemeClr val="tx1"/>
                </a:solidFill>
                <a:effectLst/>
                <a:latin typeface="+mn-lt"/>
                <a:ea typeface="+mn-ea"/>
                <a:cs typeface="+mn-cs"/>
              </a:rPr>
              <a:t>The instance of your app is the primitive that PCF uses.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Roles and Identity: </a:t>
            </a:r>
            <a:r>
              <a:rPr lang="en-US" sz="1200" kern="1200" dirty="0" smtClean="0">
                <a:solidFill>
                  <a:schemeClr val="tx1"/>
                </a:solidFill>
                <a:effectLst/>
                <a:latin typeface="+mn-lt"/>
                <a:ea typeface="+mn-ea"/>
                <a:cs typeface="+mn-cs"/>
              </a:rPr>
              <a:t>Policy enforcement and role based access to platform resources are all integrated and can be set. Using our SSO service,  operator overhead of enabling security for apps is drastically reduced</a:t>
            </a:r>
            <a:r>
              <a:rPr lang="en-US" dirty="0" smtClean="0">
                <a:effectLst/>
              </a:rPr>
              <a:t> because it</a:t>
            </a:r>
            <a:r>
              <a:rPr lang="uk-UA" dirty="0" smtClean="0">
                <a:effectLst/>
              </a:rPr>
              <a:t>’</a:t>
            </a:r>
            <a:r>
              <a:rPr lang="en-US" dirty="0" smtClean="0">
                <a:effectLst/>
              </a:rPr>
              <a:t>s</a:t>
            </a:r>
            <a:r>
              <a:rPr lang="en-US" baseline="0" dirty="0" smtClean="0">
                <a:effectLst/>
              </a:rPr>
              <a:t> a 1 time setup instead of an app by app effort.</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Metrics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log aggregation and health management</a:t>
            </a:r>
            <a:r>
              <a:rPr lang="en-US" sz="1200" kern="1200" dirty="0" smtClean="0">
                <a:solidFill>
                  <a:schemeClr val="tx1"/>
                </a:solidFill>
                <a:effectLst/>
                <a:latin typeface="+mn-lt"/>
                <a:ea typeface="+mn-ea"/>
                <a:cs typeface="+mn-cs"/>
              </a:rPr>
              <a:t> needed for the resiliency</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Instant horizontal scaling; </a:t>
            </a:r>
            <a:r>
              <a:rPr lang="en-US" sz="1200" kern="1200" dirty="0" err="1" smtClean="0">
                <a:solidFill>
                  <a:schemeClr val="tx1"/>
                </a:solidFill>
                <a:effectLst/>
                <a:latin typeface="+mn-lt"/>
                <a:ea typeface="+mn-ea"/>
                <a:cs typeface="+mn-cs"/>
              </a:rPr>
              <a:t>autoscale</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Dynamic load balancing and routing</a:t>
            </a:r>
            <a:r>
              <a:rPr lang="en-US" sz="1200" kern="1200" dirty="0" smtClean="0">
                <a:solidFill>
                  <a:schemeClr val="tx1"/>
                </a:solidFill>
                <a:effectLst/>
                <a:latin typeface="+mn-lt"/>
                <a:ea typeface="+mn-ea"/>
                <a:cs typeface="+mn-cs"/>
              </a:rPr>
              <a:t>: support  for instant horizontal scaling</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Fast, no </a:t>
            </a:r>
            <a:r>
              <a:rPr lang="en-US" sz="1200" b="1" kern="1200" dirty="0" smtClean="0">
                <a:solidFill>
                  <a:schemeClr val="tx1"/>
                </a:solidFill>
                <a:effectLst/>
                <a:latin typeface="+mn-lt"/>
                <a:ea typeface="+mn-ea"/>
                <a:cs typeface="+mn-cs"/>
              </a:rPr>
              <a:t>downtime updates</a:t>
            </a:r>
            <a:r>
              <a:rPr lang="en-US" sz="1200" kern="1200" dirty="0" smtClean="0">
                <a:solidFill>
                  <a:schemeClr val="tx1"/>
                </a:solidFill>
                <a:effectLst/>
                <a:latin typeface="+mn-lt"/>
                <a:ea typeface="+mn-ea"/>
                <a:cs typeface="+mn-cs"/>
              </a:rPr>
              <a:t> of your app w/ blue-green deployments (scroll to see optional notes section below) </a:t>
            </a:r>
            <a:endParaRPr lang="en-US" sz="1800" kern="1200" dirty="0" smtClean="0">
              <a:solidFill>
                <a:schemeClr val="tx1"/>
              </a:solidFill>
              <a:effectLst/>
              <a:latin typeface="+mn-lt"/>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Security</a:t>
            </a:r>
            <a:r>
              <a:rPr lang="en-US" sz="1200" kern="1200" dirty="0" smtClean="0">
                <a:solidFill>
                  <a:schemeClr val="tx1"/>
                </a:solidFill>
                <a:effectLst/>
                <a:latin typeface="+mn-lt"/>
                <a:ea typeface="+mn-ea"/>
                <a:cs typeface="+mn-cs"/>
              </a:rPr>
              <a:t>: Security is not a once-and-done endeavor. Treatment of security is broad and ubiquitous to the entire platform.</a:t>
            </a:r>
            <a:r>
              <a:rPr lang="en-US" sz="1200" kern="1200" baseline="0" dirty="0" smtClean="0">
                <a:solidFill>
                  <a:schemeClr val="tx1"/>
                </a:solidFill>
                <a:effectLst/>
                <a:latin typeface="+mn-lt"/>
                <a:ea typeface="+mn-ea"/>
                <a:cs typeface="+mn-cs"/>
              </a:rPr>
              <a:t> </a:t>
            </a:r>
            <a:r>
              <a:rPr lang="en-US" dirty="0" smtClean="0"/>
              <a:t>With Pivotal</a:t>
            </a:r>
            <a:r>
              <a:rPr lang="en-US" baseline="0" dirty="0" smtClean="0"/>
              <a:t> Cloud Foundry, </a:t>
            </a:r>
            <a:r>
              <a:rPr lang="en-US" b="1" dirty="0" smtClean="0"/>
              <a:t>every VM in your datacenter can</a:t>
            </a:r>
            <a:r>
              <a:rPr lang="en-US" b="1" baseline="0" dirty="0" smtClean="0"/>
              <a:t> be repaved automatically </a:t>
            </a:r>
            <a:r>
              <a:rPr lang="en-US" b="1" dirty="0" smtClean="0"/>
              <a:t>from a known good state </a:t>
            </a:r>
            <a:r>
              <a:rPr lang="en-US" dirty="0" smtClean="0"/>
              <a:t>every few hours. Vulnerable Operating Systems and application stacks can</a:t>
            </a:r>
            <a:r>
              <a:rPr lang="en-US" baseline="0" dirty="0" smtClean="0"/>
              <a:t> be repaired</a:t>
            </a:r>
            <a:r>
              <a:rPr lang="en-US" dirty="0" smtClean="0"/>
              <a:t> consistently within </a:t>
            </a:r>
            <a:r>
              <a:rPr lang="en-US" b="1" dirty="0" smtClean="0"/>
              <a:t>just</a:t>
            </a:r>
            <a:r>
              <a:rPr lang="en-US" dirty="0" smtClean="0"/>
              <a:t> </a:t>
            </a:r>
            <a:r>
              <a:rPr lang="en-US" b="1" dirty="0" smtClean="0"/>
              <a:t>hours</a:t>
            </a:r>
            <a:r>
              <a:rPr lang="en-US" dirty="0" smtClean="0"/>
              <a:t> of the patch becoming available. And</a:t>
            </a:r>
            <a:r>
              <a:rPr lang="en-US" baseline="0" dirty="0" smtClean="0"/>
              <a:t> this can be done</a:t>
            </a:r>
            <a:r>
              <a:rPr lang="en-US" dirty="0" smtClean="0"/>
              <a:t> </a:t>
            </a:r>
            <a:r>
              <a:rPr lang="en-US" b="1" dirty="0" smtClean="0"/>
              <a:t>without application downtime.</a:t>
            </a:r>
            <a:r>
              <a:rPr lang="en-US" dirty="0" smtClean="0"/>
              <a:t> </a:t>
            </a:r>
            <a:r>
              <a:rPr lang="en-US" sz="1200" kern="1200" dirty="0" smtClean="0">
                <a:solidFill>
                  <a:schemeClr val="tx1"/>
                </a:solidFill>
                <a:effectLst/>
                <a:latin typeface="+mn-lt"/>
                <a:ea typeface="+mn-ea"/>
                <a:cs typeface="+mn-cs"/>
              </a:rPr>
              <a:t>We could spend a whole session on just this one topic. </a:t>
            </a:r>
            <a:endParaRPr lang="en-US" b="1" dirty="0" smtClean="0"/>
          </a:p>
          <a:p>
            <a:pPr lvl="0" fontAlgn="base"/>
            <a:endParaRPr lang="en-US" sz="12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1971478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u="none" strike="noStrike" kern="1200" dirty="0" smtClean="0">
                <a:solidFill>
                  <a:schemeClr val="tx1"/>
                </a:solidFill>
                <a:effectLst/>
                <a:latin typeface="+mn-lt"/>
                <a:ea typeface="+mn-ea"/>
                <a:cs typeface="+mn-cs"/>
              </a:rPr>
              <a:t>Consolidated management for Apps and Platform services through Apps Manager and Ops Manager dashboard is available</a:t>
            </a:r>
            <a:r>
              <a:rPr lang="en-US" sz="1200" u="none" strike="noStrike" kern="1200" baseline="0" dirty="0" smtClean="0">
                <a:solidFill>
                  <a:schemeClr val="tx1"/>
                </a:solidFill>
                <a:effectLst/>
                <a:latin typeface="+mn-lt"/>
                <a:ea typeface="+mn-ea"/>
                <a:cs typeface="+mn-cs"/>
              </a:rPr>
              <a:t>. </a:t>
            </a:r>
          </a:p>
          <a:p>
            <a:pPr marL="0" marR="0" lvl="0" indent="0" algn="l" defTabSz="457200" rtl="0" eaLnBrk="1" fontAlgn="base" latinLnBrk="0" hangingPunct="1">
              <a:lnSpc>
                <a:spcPct val="100000"/>
              </a:lnSpc>
              <a:spcBef>
                <a:spcPts val="0"/>
              </a:spcBef>
              <a:spcAft>
                <a:spcPts val="0"/>
              </a:spcAft>
              <a:buClrTx/>
              <a:buSzTx/>
              <a:buFontTx/>
              <a:buNone/>
              <a:tabLst/>
              <a:defRPr/>
            </a:pPr>
            <a:r>
              <a:rPr lang="en-US" dirty="0" smtClean="0"/>
              <a:t>Operations Manager is a web application that you use to deploy and manage a Pivotal Cloud Foundry</a:t>
            </a:r>
            <a:r>
              <a:rPr lang="en-US" baseline="0" dirty="0" smtClean="0"/>
              <a:t> environment on your cloud provider of choice. Its also how PCF products including the Elastic runtime and the services are installed, p</a:t>
            </a:r>
            <a:r>
              <a:rPr lang="en-US" dirty="0" smtClean="0"/>
              <a:t>atched and upgraded</a:t>
            </a:r>
            <a:r>
              <a:rPr lang="en-US" baseline="0" dirty="0" smtClean="0"/>
              <a:t> as tiles in</a:t>
            </a:r>
            <a:r>
              <a:rPr lang="en-US" sz="1200" kern="1200" dirty="0" smtClean="0">
                <a:solidFill>
                  <a:schemeClr val="tx1"/>
                </a:solidFill>
                <a:effectLst/>
                <a:latin typeface="+mn-lt"/>
                <a:ea typeface="+mn-ea"/>
                <a:cs typeface="+mn-cs"/>
              </a:rPr>
              <a:t> ops manager GUI. </a:t>
            </a:r>
            <a:r>
              <a:rPr lang="en-US" dirty="0" smtClean="0"/>
              <a:t>Its one</a:t>
            </a:r>
            <a:r>
              <a:rPr lang="en-US" baseline="0" dirty="0" smtClean="0"/>
              <a:t> of the ways in which you can </a:t>
            </a:r>
            <a:r>
              <a:rPr lang="en-US" dirty="0" smtClean="0"/>
              <a:t>monitor VM status and health of</a:t>
            </a:r>
            <a:r>
              <a:rPr lang="en-US" baseline="0" dirty="0" smtClean="0"/>
              <a:t> </a:t>
            </a:r>
            <a:r>
              <a:rPr lang="en-US" dirty="0" smtClean="0"/>
              <a:t>your overall</a:t>
            </a:r>
            <a:r>
              <a:rPr lang="en-US" baseline="0" dirty="0" smtClean="0"/>
              <a:t> </a:t>
            </a:r>
            <a:r>
              <a:rPr lang="en-US" dirty="0" smtClean="0"/>
              <a:t>PCF installation</a:t>
            </a:r>
            <a:r>
              <a:rPr lang="en-US" baseline="0" dirty="0" smtClean="0"/>
              <a:t> – </a:t>
            </a:r>
            <a:r>
              <a:rPr lang="en-US" dirty="0" smtClean="0"/>
              <a:t>like making modifications</a:t>
            </a:r>
            <a:r>
              <a:rPr lang="en-US" baseline="0" dirty="0" smtClean="0"/>
              <a:t> and scaling of</a:t>
            </a:r>
            <a:r>
              <a:rPr lang="en-US" dirty="0" smtClean="0"/>
              <a:t> resources that have</a:t>
            </a:r>
            <a:r>
              <a:rPr lang="en-US" baseline="0" dirty="0" smtClean="0"/>
              <a:t> been </a:t>
            </a:r>
            <a:r>
              <a:rPr lang="en-US" dirty="0" smtClean="0"/>
              <a:t>allocated to the different platform components. And many of these changes can be done while your</a:t>
            </a:r>
            <a:r>
              <a:rPr lang="en-US" baseline="0" dirty="0" smtClean="0"/>
              <a:t> apps are in flight.</a:t>
            </a:r>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rtl="0">
              <a:lnSpc>
                <a:spcPct val="100000"/>
              </a:lnSpc>
              <a:spcBef>
                <a:spcPts val="1200"/>
              </a:spcBef>
              <a:spcAft>
                <a:spcPts val="0"/>
              </a:spcAft>
              <a:buFont typeface="Arial"/>
              <a:buNone/>
            </a:pPr>
            <a:r>
              <a:rPr lang="en-US" baseline="0" dirty="0" smtClean="0"/>
              <a:t>Apps Manager is the GUI for managing the PCF Elastic Runtime Service and how the operators set the platform up for consumption by the development teams. Elastic runtime can be logically divided by Organizations and further into spaces with fixed quotas. Operators can also use these constructs to assign access to users without going at it on an app by app basis. Apps manager can be used to </a:t>
            </a:r>
            <a:r>
              <a:rPr lang="en-US" dirty="0" smtClean="0">
                <a:solidFill>
                  <a:schemeClr val="bg1"/>
                </a:solidFill>
                <a:latin typeface="Open Sans"/>
                <a:ea typeface="Open Sans"/>
                <a:cs typeface="Open Sans"/>
                <a:sym typeface="Open Sans"/>
              </a:rPr>
              <a:t>monitor applications logs, services and routes,</a:t>
            </a:r>
            <a:r>
              <a:rPr lang="en-US" baseline="0" dirty="0" smtClean="0">
                <a:solidFill>
                  <a:schemeClr val="bg1"/>
                </a:solidFill>
                <a:latin typeface="Open Sans"/>
                <a:ea typeface="Open Sans"/>
                <a:cs typeface="Open Sans"/>
                <a:sym typeface="Open Sans"/>
              </a:rPr>
              <a:t> set up access to </a:t>
            </a:r>
            <a:r>
              <a:rPr lang="en-US" dirty="0" smtClean="0">
                <a:solidFill>
                  <a:schemeClr val="bg1"/>
                </a:solidFill>
                <a:latin typeface="Open Sans"/>
                <a:ea typeface="Open Sans"/>
                <a:cs typeface="Open Sans"/>
                <a:sym typeface="Open Sans"/>
              </a:rPr>
              <a:t>Service Marketplace, increase</a:t>
            </a:r>
            <a:r>
              <a:rPr lang="en-US" baseline="0" dirty="0" smtClean="0">
                <a:solidFill>
                  <a:schemeClr val="bg1"/>
                </a:solidFill>
                <a:latin typeface="Open Sans"/>
                <a:ea typeface="Open Sans"/>
                <a:cs typeface="Open Sans"/>
                <a:sym typeface="Open Sans"/>
              </a:rPr>
              <a:t> or decrease the number of instances of an application, how much memory is allocated to it, the status of the application. </a:t>
            </a:r>
          </a:p>
          <a:p>
            <a:pPr marL="0" marR="0" lvl="0" indent="0" algn="l" rtl="0">
              <a:lnSpc>
                <a:spcPct val="100000"/>
              </a:lnSpc>
              <a:spcBef>
                <a:spcPts val="1200"/>
              </a:spcBef>
              <a:spcAft>
                <a:spcPts val="0"/>
              </a:spcAft>
              <a:buFont typeface="Arial"/>
              <a:buNone/>
            </a:pPr>
            <a:r>
              <a:rPr lang="en-US" baseline="0" dirty="0" smtClean="0">
                <a:solidFill>
                  <a:schemeClr val="bg1"/>
                </a:solidFill>
                <a:latin typeface="Open Sans"/>
                <a:ea typeface="Open Sans"/>
                <a:cs typeface="Open Sans"/>
                <a:sym typeface="Open Sans"/>
              </a:rPr>
              <a:t>Between these two interfaces, operators have comprehensive visibility and administrative capability across the breath of applications, across organizations and across products and runtimes.</a:t>
            </a:r>
            <a:endParaRPr lang="en-US" dirty="0" smtClean="0">
              <a:solidFill>
                <a:schemeClr val="bg1"/>
              </a:solidFill>
              <a:latin typeface="Open Sans"/>
              <a:ea typeface="Open Sans"/>
              <a:cs typeface="Open Sans"/>
              <a:sym typeface="Open San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2394895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you have a platform,</a:t>
            </a:r>
            <a:r>
              <a:rPr lang="en-US" sz="1200" kern="1200" baseline="0" dirty="0" smtClean="0">
                <a:solidFill>
                  <a:schemeClr val="tx1"/>
                </a:solidFill>
                <a:effectLst/>
                <a:latin typeface="+mn-lt"/>
                <a:ea typeface="+mn-ea"/>
                <a:cs typeface="+mn-cs"/>
              </a:rPr>
              <a:t> you need automation underneath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finally,  automation’s goal is to ship comprehensive cloud services not ad-hoc automation </a:t>
            </a:r>
          </a:p>
          <a:p>
            <a:pPr>
              <a:buClr>
                <a:schemeClr val="dk1"/>
              </a:buClr>
              <a:buSzPct val="25000"/>
            </a:pPr>
            <a:r>
              <a:rPr lang="en-US" sz="1200" dirty="0" smtClean="0">
                <a:solidFill>
                  <a:schemeClr val="dk1"/>
                </a:solidFill>
                <a:latin typeface="Verdana"/>
                <a:ea typeface="Verdana"/>
                <a:cs typeface="Verdana"/>
                <a:sym typeface="Verdana"/>
              </a:rPr>
              <a:t>We talk about PCF providing an abstraction layer over VMs providing lifecycle management of large scale distributed services. It was designed with the assumption that complex systems </a:t>
            </a:r>
            <a:r>
              <a:rPr lang="en-US" sz="1200" i="1" dirty="0" smtClean="0">
                <a:solidFill>
                  <a:schemeClr val="dk1"/>
                </a:solidFill>
                <a:latin typeface="Verdana"/>
                <a:ea typeface="Verdana"/>
                <a:cs typeface="Verdana"/>
                <a:sym typeface="Verdana"/>
              </a:rPr>
              <a:t>will</a:t>
            </a:r>
            <a:r>
              <a:rPr lang="en-US" sz="1200" dirty="0" smtClean="0">
                <a:solidFill>
                  <a:schemeClr val="dk1"/>
                </a:solidFill>
                <a:latin typeface="Verdana"/>
                <a:ea typeface="Verdana"/>
                <a:cs typeface="Verdana"/>
                <a:sym typeface="Verdana"/>
              </a:rPr>
              <a:t> develop inconsistencies over time. So platform was purpose-built for what you might call “day 2 operations”. The previous generations of configuration tools leave a lot of ad hoc orchestration burden on operators to build and run a service. The difference with BOSH is that it isn’t told what to do, but its told the desired state of what it should be, and then it does the right things to make that be true. The constant checking, detection and remediation make sure that state always returns to consistency.</a:t>
            </a:r>
          </a:p>
          <a:p>
            <a:pPr>
              <a:spcBef>
                <a:spcPts val="1189"/>
              </a:spcBef>
              <a:buClr>
                <a:schemeClr val="dk1"/>
              </a:buClr>
              <a:buSzPct val="25000"/>
            </a:pPr>
            <a:r>
              <a:rPr lang="en-US" sz="1200" dirty="0" smtClean="0">
                <a:solidFill>
                  <a:schemeClr val="dk1"/>
                </a:solidFill>
                <a:latin typeface="Verdana"/>
                <a:ea typeface="Verdana"/>
                <a:cs typeface="Verdana"/>
                <a:sym typeface="Verdana"/>
              </a:rPr>
              <a:t> </a:t>
            </a:r>
          </a:p>
          <a:p>
            <a:pPr>
              <a:buClr>
                <a:schemeClr val="dk1"/>
              </a:buClr>
              <a:buSzPct val="25000"/>
            </a:pPr>
            <a:r>
              <a:rPr lang="en-US" sz="1200" dirty="0" smtClean="0">
                <a:solidFill>
                  <a:schemeClr val="dk1"/>
                </a:solidFill>
                <a:latin typeface="Verdana"/>
                <a:ea typeface="Verdana"/>
                <a:cs typeface="Verdana"/>
                <a:sym typeface="Verdana"/>
              </a:rPr>
              <a:t>This resiliency is what makes PCF an excellent infrastructure abstraction layer. It mediates with the infrastructure, draws from </a:t>
            </a:r>
            <a:r>
              <a:rPr lang="en-US" sz="1200" b="1" dirty="0" smtClean="0">
                <a:solidFill>
                  <a:schemeClr val="dk1"/>
                </a:solidFill>
                <a:latin typeface="Verdana"/>
                <a:ea typeface="Verdana"/>
                <a:cs typeface="Verdana"/>
                <a:sym typeface="Verdana"/>
              </a:rPr>
              <a:t>pools of resources in order to</a:t>
            </a:r>
            <a:r>
              <a:rPr lang="en-US" sz="1200" dirty="0" smtClean="0">
                <a:solidFill>
                  <a:schemeClr val="dk1"/>
                </a:solidFill>
                <a:latin typeface="Verdana"/>
                <a:ea typeface="Verdana"/>
                <a:cs typeface="Verdana"/>
                <a:sym typeface="Verdana"/>
              </a:rPr>
              <a:t> deploy distributed services like the Elastic runtime, data services, messaging layer, CI system &amp; others.  Now operators can provision services to developers instead of machines</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26</a:t>
            </a:fld>
            <a:endParaRPr lang="en-US"/>
          </a:p>
        </p:txBody>
      </p:sp>
    </p:spTree>
    <p:extLst>
      <p:ext uri="{BB962C8B-B14F-4D97-AF65-F5344CB8AC3E}">
        <p14:creationId xmlns:p14="http://schemas.microsoft.com/office/powerpoint/2010/main" val="3888521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The dotted line you see is the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for a container. With PCF, the platform operator has push button control of the full s/w stack.</a:t>
            </a:r>
          </a:p>
          <a:p>
            <a:pPr lvl="1" fontAlgn="base"/>
            <a:r>
              <a:rPr lang="en-US" sz="1200" kern="1200" dirty="0" smtClean="0">
                <a:solidFill>
                  <a:schemeClr val="tx1"/>
                </a:solidFill>
                <a:effectLst/>
                <a:latin typeface="+mn-lt"/>
                <a:ea typeface="+mn-ea"/>
                <a:cs typeface="+mn-cs"/>
              </a:rPr>
              <a:t>The app itself can be updated using BG deploys  (Explained below)</a:t>
            </a:r>
          </a:p>
          <a:p>
            <a:pPr lvl="1" fontAlgn="base"/>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App Runtimes can be updated the same way. </a:t>
            </a:r>
            <a:r>
              <a:rPr lang="en-US" sz="1200" kern="1200" dirty="0" smtClean="0">
                <a:solidFill>
                  <a:schemeClr val="tx1"/>
                </a:solidFill>
                <a:effectLst/>
                <a:latin typeface="+mn-lt"/>
                <a:ea typeface="+mn-ea"/>
                <a:cs typeface="+mn-cs"/>
              </a:rPr>
              <a:t>We talked about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a little earlier in relation to how they automatically determine what runtime resources are called on by the platform to deploy the app. </a:t>
            </a:r>
          </a:p>
          <a:p>
            <a:pPr lvl="2"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that we provide with the platform are constantly updated by Pivotal with the latest security fixes</a:t>
            </a:r>
          </a:p>
          <a:p>
            <a:pPr lvl="2" fontAlgn="base"/>
            <a:r>
              <a:rPr lang="en-US" sz="1200" kern="1200" dirty="0" smtClean="0">
                <a:solidFill>
                  <a:schemeClr val="tx1"/>
                </a:solidFill>
                <a:effectLst/>
                <a:latin typeface="+mn-lt"/>
                <a:ea typeface="+mn-ea"/>
                <a:cs typeface="+mn-cs"/>
              </a:rPr>
              <a:t>Applying a patch or upgrading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is done by the operator with a single command. </a:t>
            </a:r>
          </a:p>
          <a:p>
            <a:pPr lvl="2" fontAlgn="base"/>
            <a:r>
              <a:rPr lang="en-US" sz="1200" kern="1200" dirty="0" smtClean="0">
                <a:solidFill>
                  <a:schemeClr val="tx1"/>
                </a:solidFill>
                <a:effectLst/>
                <a:latin typeface="+mn-lt"/>
                <a:ea typeface="+mn-ea"/>
                <a:cs typeface="+mn-cs"/>
              </a:rPr>
              <a:t>The changes are applied to the app instance at the next </a:t>
            </a:r>
            <a:r>
              <a:rPr lang="en-US" sz="1200" kern="1200" dirty="0" err="1" smtClean="0">
                <a:solidFill>
                  <a:schemeClr val="tx1"/>
                </a:solidFill>
                <a:effectLst/>
                <a:latin typeface="+mn-lt"/>
                <a:ea typeface="+mn-ea"/>
                <a:cs typeface="+mn-cs"/>
              </a:rPr>
              <a:t>cf</a:t>
            </a:r>
            <a:r>
              <a:rPr lang="en-US" sz="1200" kern="1200" dirty="0" smtClean="0">
                <a:solidFill>
                  <a:schemeClr val="tx1"/>
                </a:solidFill>
                <a:effectLst/>
                <a:latin typeface="+mn-lt"/>
                <a:ea typeface="+mn-ea"/>
                <a:cs typeface="+mn-cs"/>
              </a:rPr>
              <a:t> push. </a:t>
            </a:r>
          </a:p>
          <a:p>
            <a:pPr lvl="2" fontAlgn="base"/>
            <a:r>
              <a:rPr lang="en-US" sz="1200" kern="1200" dirty="0" smtClean="0">
                <a:solidFill>
                  <a:schemeClr val="tx1"/>
                </a:solidFill>
                <a:effectLst/>
                <a:latin typeface="+mn-lt"/>
                <a:ea typeface="+mn-ea"/>
                <a:cs typeface="+mn-cs"/>
              </a:rPr>
              <a:t>The user traffic can then seamlessly transition to the new app instance using blue-green method as usual.</a:t>
            </a:r>
          </a:p>
          <a:p>
            <a:pPr lvl="1" fontAlgn="base"/>
            <a:r>
              <a:rPr lang="en-US" sz="1200" kern="1200" dirty="0" smtClean="0">
                <a:solidFill>
                  <a:schemeClr val="tx1"/>
                </a:solidFill>
                <a:effectLst/>
                <a:latin typeface="+mn-lt"/>
                <a:ea typeface="+mn-ea"/>
                <a:cs typeface="+mn-cs"/>
              </a:rPr>
              <a:t>And finally, operating system patches and upgrades are applied via what we call rolling canary deploys that are done “in flight” across batches of VMs until the update has permeated the whole system.</a:t>
            </a:r>
          </a:p>
          <a:p>
            <a:pPr lvl="0" fontAlgn="base"/>
            <a:endParaRPr lang="en-US" sz="1200" i="1" kern="1200" dirty="0" smtClean="0">
              <a:solidFill>
                <a:schemeClr val="tx1"/>
              </a:solidFill>
              <a:effectLst/>
              <a:latin typeface="+mn-lt"/>
              <a:ea typeface="+mn-ea"/>
              <a:cs typeface="+mn-cs"/>
            </a:endParaRPr>
          </a:p>
          <a:p>
            <a:pPr lvl="0" fontAlgn="base"/>
            <a:r>
              <a:rPr lang="en-US" sz="1200" i="1"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Pivotal platform architects</a:t>
            </a:r>
            <a:r>
              <a:rPr lang="en-US" sz="1200" i="1" kern="1200" dirty="0" smtClean="0">
                <a:solidFill>
                  <a:schemeClr val="tx1"/>
                </a:solidFill>
                <a:effectLst/>
                <a:latin typeface="+mn-lt"/>
                <a:ea typeface="+mn-ea"/>
                <a:cs typeface="+mn-cs"/>
              </a:rPr>
              <a:t> can extend the script and spend more time and detail on this image asking how their org reacts to CVEs like shell shock. They can go over in detail how we can update each layer w/o using this script}}</a:t>
            </a:r>
          </a:p>
          <a:p>
            <a:pPr lvl="1" fontAlgn="base"/>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canary&gt;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performing updates, PCF does things in batches. It allows you to specify a small number of VMs in the first batch to change.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first batch is called the canary. PCF redistributes the workloads in to others and runs the update.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canary batch fail to upgrade then the deployment/change is halted. Your remaining VMs are unaffected and workloads still running. Your canary VMs are left as they are - probably broken in some way - ready for you to diagnose and fix.</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a:t>
            </a:r>
            <a:r>
              <a:rPr lang="en-US" sz="1200" kern="1200" dirty="0" err="1" smtClean="0">
                <a:solidFill>
                  <a:schemeClr val="tx1"/>
                </a:solidFill>
                <a:effectLst/>
                <a:latin typeface="+mn-lt"/>
                <a:ea typeface="+mn-ea"/>
                <a:cs typeface="+mn-cs"/>
              </a:rPr>
              <a:t>canaray</a:t>
            </a:r>
            <a:r>
              <a:rPr lang="en-US" sz="1200" kern="1200" dirty="0" smtClean="0">
                <a:solidFill>
                  <a:schemeClr val="tx1"/>
                </a:solidFill>
                <a:effectLst/>
                <a:latin typeface="+mn-lt"/>
                <a:ea typeface="+mn-ea"/>
                <a:cs typeface="+mn-cs"/>
              </a:rPr>
              <a:t> passes, the updates rolls through.  Each time  a subset of VMs is taken and updated the same way until all are done.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name comes from history. Miners carried caged canaries (birds) down into the mine tunnels with them. If dangerous gases such as carbon monoxide collected in the mine, the gases would kill the canary (which is anatomically very sensitive to poisons) before killing the miners, thus providing a warning to exit the tunnels immediately.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stackoverflow.com</a:t>
            </a:r>
            <a:r>
              <a:rPr lang="en-US" sz="1200" kern="1200" dirty="0" smtClean="0">
                <a:solidFill>
                  <a:schemeClr val="tx1"/>
                </a:solidFill>
                <a:effectLst/>
                <a:latin typeface="+mn-lt"/>
                <a:ea typeface="+mn-ea"/>
                <a:cs typeface="+mn-cs"/>
              </a:rPr>
              <a:t>/questions/16047306/how-is-</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-different-from-a-normal-virtual-machine</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27</a:t>
            </a:fld>
            <a:endParaRPr lang="en-US"/>
          </a:p>
        </p:txBody>
      </p:sp>
    </p:spTree>
    <p:extLst>
      <p:ext uri="{BB962C8B-B14F-4D97-AF65-F5344CB8AC3E}">
        <p14:creationId xmlns:p14="http://schemas.microsoft.com/office/powerpoint/2010/main" val="1017216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r>
              <a:rPr lang="en-US" sz="1100" kern="1200" dirty="0" smtClean="0">
                <a:solidFill>
                  <a:schemeClr val="tx1"/>
                </a:solidFill>
                <a:effectLst/>
                <a:latin typeface="+mn-lt"/>
                <a:ea typeface="+mn-ea"/>
                <a:cs typeface="+mn-cs"/>
              </a:rPr>
              <a:t>BOSH will</a:t>
            </a:r>
            <a:r>
              <a:rPr lang="en-US" sz="1100" kern="1200" baseline="0" dirty="0" smtClean="0">
                <a:solidFill>
                  <a:schemeClr val="tx1"/>
                </a:solidFill>
                <a:effectLst/>
                <a:latin typeface="+mn-lt"/>
                <a:ea typeface="+mn-ea"/>
                <a:cs typeface="+mn-cs"/>
              </a:rPr>
              <a:t> handle doing Rolling Deployment of various components of the platform. </a:t>
            </a:r>
            <a:r>
              <a:rPr lang="en-US" sz="1100" kern="1200" dirty="0" smtClean="0">
                <a:solidFill>
                  <a:schemeClr val="tx1"/>
                </a:solidFill>
                <a:effectLst/>
                <a:latin typeface="+mn-lt"/>
                <a:ea typeface="+mn-ea"/>
                <a:cs typeface="+mn-cs"/>
              </a:rPr>
              <a:t>This comes in pretty handy because there have been so many CVE’s lately. When the </a:t>
            </a:r>
            <a:r>
              <a:rPr lang="en-US" sz="1100" kern="1200" dirty="0" err="1" smtClean="0">
                <a:solidFill>
                  <a:schemeClr val="tx1"/>
                </a:solidFill>
                <a:effectLst/>
                <a:latin typeface="+mn-lt"/>
                <a:ea typeface="+mn-ea"/>
                <a:cs typeface="+mn-cs"/>
              </a:rPr>
              <a:t>heartbleed</a:t>
            </a:r>
            <a:r>
              <a:rPr lang="en-US" sz="1100" kern="1200" dirty="0" smtClean="0">
                <a:solidFill>
                  <a:schemeClr val="tx1"/>
                </a:solidFill>
                <a:effectLst/>
                <a:latin typeface="+mn-lt"/>
                <a:ea typeface="+mn-ea"/>
                <a:cs typeface="+mn-cs"/>
              </a:rPr>
              <a:t> virus hit, our customers took our patch and using canary deploys the fix ran itself across all the VMs under PCF in the data center. All they used was our GUI and 2 easy commands.  And one of their engineers actually tweeted their experience where it took 2 people a few days to apply the fix, whereas if they had used traditional tools, it could taken up to 2 years to get it all.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solidFill>
                  <a:schemeClr val="dk1"/>
                </a:solidFill>
                <a:latin typeface="Verdana"/>
                <a:ea typeface="Verdana"/>
                <a:cs typeface="Verdana"/>
                <a:sym typeface="Verdana"/>
              </a:rPr>
              <a:t>And if </a:t>
            </a:r>
            <a:r>
              <a:rPr lang="en-US" sz="1100" dirty="0" err="1" smtClean="0">
                <a:solidFill>
                  <a:schemeClr val="dk1"/>
                </a:solidFill>
                <a:latin typeface="Verdana"/>
                <a:ea typeface="Verdana"/>
                <a:cs typeface="Verdana"/>
                <a:sym typeface="Verdana"/>
              </a:rPr>
              <a:t>devs</a:t>
            </a:r>
            <a:r>
              <a:rPr lang="en-US" sz="1100" baseline="0" dirty="0" smtClean="0">
                <a:solidFill>
                  <a:schemeClr val="dk1"/>
                </a:solidFill>
                <a:latin typeface="Verdana"/>
                <a:ea typeface="Verdana"/>
                <a:cs typeface="Verdana"/>
                <a:sym typeface="Verdana"/>
              </a:rPr>
              <a:t> were rolling their own </a:t>
            </a:r>
            <a:r>
              <a:rPr lang="en-US" sz="1100" baseline="0" dirty="0" err="1" smtClean="0">
                <a:solidFill>
                  <a:schemeClr val="dk1"/>
                </a:solidFill>
                <a:latin typeface="Verdana"/>
                <a:ea typeface="Verdana"/>
                <a:cs typeface="Verdana"/>
                <a:sym typeface="Verdana"/>
              </a:rPr>
              <a:t>Docker</a:t>
            </a:r>
            <a:r>
              <a:rPr lang="en-US" sz="1100" baseline="0" dirty="0" smtClean="0">
                <a:solidFill>
                  <a:schemeClr val="dk1"/>
                </a:solidFill>
                <a:latin typeface="Verdana"/>
                <a:ea typeface="Verdana"/>
                <a:cs typeface="Verdana"/>
                <a:sym typeface="Verdana"/>
              </a:rPr>
              <a:t>, without this kind of functionality, this could very quickly turn into a operational nightmare. (See below)</a:t>
            </a:r>
          </a:p>
          <a:p>
            <a:endParaRPr lang="en-US" sz="1100" kern="1200" dirty="0" smtClean="0">
              <a:solidFill>
                <a:schemeClr val="tx1"/>
              </a:solidFill>
              <a:effectLst/>
              <a:latin typeface="+mn-lt"/>
              <a:ea typeface="+mn-ea"/>
              <a:cs typeface="+mn-cs"/>
            </a:endParaRPr>
          </a:p>
          <a:p>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Automate your platform </a:t>
            </a:r>
            <a:r>
              <a:rPr lang="en-US" sz="1100" kern="1200" dirty="0" err="1" smtClean="0">
                <a:solidFill>
                  <a:schemeClr val="tx1"/>
                </a:solidFill>
                <a:effectLst/>
                <a:latin typeface="+mn-lt"/>
                <a:ea typeface="+mn-ea"/>
                <a:cs typeface="+mn-cs"/>
              </a:rPr>
              <a:t>piplelines</a:t>
            </a:r>
            <a:r>
              <a:rPr lang="en-US" sz="1100" kern="1200" dirty="0" smtClean="0">
                <a:solidFill>
                  <a:schemeClr val="tx1"/>
                </a:solidFill>
                <a:effectLst/>
                <a:latin typeface="+mn-lt"/>
                <a:ea typeface="+mn-ea"/>
                <a:cs typeface="+mn-cs"/>
              </a:rPr>
              <a:t> – Update</a:t>
            </a:r>
            <a:r>
              <a:rPr lang="en-US" sz="1100" kern="1200" baseline="0" dirty="0" smtClean="0">
                <a:solidFill>
                  <a:schemeClr val="tx1"/>
                </a:solidFill>
                <a:effectLst/>
                <a:latin typeface="+mn-lt"/>
                <a:ea typeface="+mn-ea"/>
                <a:cs typeface="+mn-cs"/>
              </a:rPr>
              <a:t> your platform using the same </a:t>
            </a:r>
            <a:r>
              <a:rPr lang="en-US" sz="1100" kern="1200" baseline="0" dirty="0" err="1" smtClean="0">
                <a:solidFill>
                  <a:schemeClr val="tx1"/>
                </a:solidFill>
                <a:effectLst/>
                <a:latin typeface="+mn-lt"/>
                <a:ea typeface="+mn-ea"/>
                <a:cs typeface="+mn-cs"/>
              </a:rPr>
              <a:t>toolchains</a:t>
            </a:r>
            <a:r>
              <a:rPr lang="en-US" sz="1100" kern="1200" baseline="0" dirty="0" smtClean="0">
                <a:solidFill>
                  <a:schemeClr val="tx1"/>
                </a:solidFill>
                <a:effectLst/>
                <a:latin typeface="+mn-lt"/>
                <a:ea typeface="+mn-ea"/>
                <a:cs typeface="+mn-cs"/>
              </a:rPr>
              <a:t> you use to deploy your apps, more importantly, run acceptance testing every hour, if you have compliance requirements –test them, use Chaos Lemur to do break testing of BOSH components.</a:t>
            </a:r>
            <a:endParaRPr lang="en-US" sz="1100" kern="1200" dirty="0" smtClean="0">
              <a:solidFill>
                <a:schemeClr val="tx1"/>
              </a:solidFill>
              <a:effectLst/>
              <a:latin typeface="+mn-lt"/>
              <a:ea typeface="+mn-ea"/>
              <a:cs typeface="+mn-cs"/>
            </a:endParaRPr>
          </a:p>
          <a:p>
            <a:pPr>
              <a:spcBef>
                <a:spcPts val="1189"/>
              </a:spcBef>
              <a:buClr>
                <a:schemeClr val="dk1"/>
              </a:buClr>
            </a:pPr>
            <a:endParaRPr lang="en-US" sz="1100" dirty="0" smtClean="0">
              <a:solidFill>
                <a:schemeClr val="dk1"/>
              </a:solidFill>
              <a:latin typeface="Verdana"/>
              <a:ea typeface="Verdana"/>
              <a:cs typeface="Verdana"/>
              <a:sym typeface="Verdana"/>
            </a:endParaRPr>
          </a:p>
          <a:p>
            <a:pPr>
              <a:spcBef>
                <a:spcPts val="1189"/>
              </a:spcBef>
              <a:buClr>
                <a:schemeClr val="dk1"/>
              </a:buClr>
            </a:pPr>
            <a:endParaRPr lang="en-US" sz="1100" baseline="0" dirty="0" smtClean="0">
              <a:solidFill>
                <a:schemeClr val="dk1"/>
              </a:solidFill>
              <a:latin typeface="Verdana"/>
              <a:ea typeface="Verdana"/>
              <a:cs typeface="Verdana"/>
              <a:sym typeface="Verdana"/>
            </a:endParaRPr>
          </a:p>
          <a:p>
            <a:pPr>
              <a:spcBef>
                <a:spcPts val="1189"/>
              </a:spcBef>
              <a:buClr>
                <a:schemeClr val="dk1"/>
              </a:buClr>
            </a:pP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baseline="0" dirty="0" smtClean="0">
                <a:solidFill>
                  <a:schemeClr val="dk1"/>
                </a:solidFill>
                <a:latin typeface="Verdana"/>
                <a:ea typeface="Verdana"/>
                <a:cs typeface="Verdana"/>
                <a:sym typeface="Verdana"/>
              </a:rPr>
              <a:t>If you are using </a:t>
            </a:r>
            <a:r>
              <a:rPr lang="en-US" sz="1100" baseline="0" dirty="0" err="1" smtClean="0">
                <a:solidFill>
                  <a:schemeClr val="dk1"/>
                </a:solidFill>
                <a:latin typeface="Verdana"/>
                <a:ea typeface="Verdana"/>
                <a:cs typeface="Verdana"/>
                <a:sym typeface="Verdana"/>
              </a:rPr>
              <a:t>Docker</a:t>
            </a:r>
            <a:r>
              <a:rPr lang="en-US" sz="1100" baseline="0" dirty="0" smtClean="0">
                <a:solidFill>
                  <a:schemeClr val="dk1"/>
                </a:solidFill>
                <a:latin typeface="Verdana"/>
                <a:ea typeface="Verdana"/>
                <a:cs typeface="Verdana"/>
                <a:sym typeface="Verdana"/>
              </a:rPr>
              <a:t>, you are going to have to deal with handling vulnerabilities.</a:t>
            </a: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endParaRPr lang="en-US" sz="1100" baseline="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baseline="0" dirty="0" smtClean="0">
                <a:solidFill>
                  <a:schemeClr val="dk1"/>
                </a:solidFill>
                <a:latin typeface="Verdana"/>
                <a:ea typeface="Verdana"/>
                <a:cs typeface="Verdana"/>
                <a:sym typeface="Verdana"/>
              </a:rPr>
              <a:t>Fun Trivia: </a:t>
            </a:r>
            <a:r>
              <a:rPr lang="en-US" sz="1100" dirty="0" smtClean="0"/>
              <a:t>Over 30% of all official images on the </a:t>
            </a:r>
            <a:r>
              <a:rPr lang="en-US" sz="1100" dirty="0" err="1" smtClean="0"/>
              <a:t>Docker</a:t>
            </a:r>
            <a:r>
              <a:rPr lang="en-US" sz="1100" dirty="0" smtClean="0"/>
              <a:t> hub contain high priority security vulnerabilities. This stat increases to 70% when you consider the medium priority secure vulnerabilities. </a:t>
            </a: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endParaRPr lang="en-US" sz="1100" dirty="0" smtClean="0"/>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dirty="0" smtClean="0"/>
              <a:t>PCF provides choice between deploying pre-built images or creating the container “just in time” using </a:t>
            </a:r>
            <a:r>
              <a:rPr lang="en-US" sz="1100" dirty="0" err="1" smtClean="0"/>
              <a:t>buildpacks</a:t>
            </a:r>
            <a:r>
              <a:rPr lang="en-US" sz="1100" dirty="0" smtClean="0"/>
              <a:t>. The </a:t>
            </a:r>
            <a:r>
              <a:rPr lang="en-US" sz="1100" dirty="0" err="1" smtClean="0"/>
              <a:t>buildpacks</a:t>
            </a:r>
            <a:r>
              <a:rPr lang="en-US" sz="1100" dirty="0" smtClean="0"/>
              <a:t> approach reduces customer risk by providing a controlled approach to the contents of the container and minimizing the effort required to patch the OS and language level CVEs.</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&lt;OPTIONAL&gt; We could spend a whole session on just this one topic. </a:t>
            </a:r>
            <a:endParaRPr lang="en-US" b="1" dirty="0" smtClean="0"/>
          </a:p>
          <a:p>
            <a:pPr lvl="0" fontAlgn="base"/>
            <a:r>
              <a:rPr lang="en-US" sz="1200" kern="1200" dirty="0" smtClean="0">
                <a:solidFill>
                  <a:schemeClr val="tx1"/>
                </a:solidFill>
                <a:effectLst/>
                <a:latin typeface="+mn-lt"/>
                <a:ea typeface="+mn-ea"/>
                <a:cs typeface="+mn-cs"/>
              </a:rPr>
              <a:t> But to cover a few highlights: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Protection from security threats is done by  </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Architecting the platform to minimize network surface area with a limited number of contact points with the public internet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isolating customer applications and data in containers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encrypting connections-IPSec</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Applying admin configurable security controls like rules to prevent system access from external networks and within internal components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Simplified vulnerability management, patch management which we’ll see more of later. – App Sec groups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Prevents possible denial of service attacks through resource starvation.</a:t>
            </a:r>
            <a:endParaRPr lang="en-US" sz="1800" kern="1200" dirty="0" smtClean="0">
              <a:solidFill>
                <a:schemeClr val="tx1"/>
              </a:solidFill>
              <a:effectLst/>
              <a:latin typeface="+mn-lt"/>
              <a:ea typeface="+mn-ea"/>
              <a:cs typeface="+mn-cs"/>
            </a:endParaRPr>
          </a:p>
          <a:p>
            <a:pPr lvl="2" fontAlgn="base"/>
            <a:r>
              <a:rPr lang="en-US" sz="1800" kern="1200" baseline="0" dirty="0" smtClean="0">
                <a:solidFill>
                  <a:schemeClr val="tx1"/>
                </a:solidFill>
                <a:effectLst/>
                <a:latin typeface="+mn-lt"/>
                <a:ea typeface="+mn-ea"/>
                <a:cs typeface="+mn-cs"/>
              </a:rPr>
              <a:t>T</a:t>
            </a:r>
            <a:r>
              <a:rPr lang="en-US" baseline="0" dirty="0" smtClean="0"/>
              <a:t>he platform makes it radically </a:t>
            </a:r>
            <a:r>
              <a:rPr lang="en-US" b="1" baseline="0" dirty="0" smtClean="0"/>
              <a:t>easier to do the right things that prevent vulnerabilities </a:t>
            </a:r>
            <a:r>
              <a:rPr lang="en-US" baseline="0" dirty="0" smtClean="0"/>
              <a:t>that are caused by leaked/misused credentials, misconfigured or Unpatched software.</a:t>
            </a:r>
          </a:p>
          <a:p>
            <a:pPr lvl="2" fontAlgn="base"/>
            <a:r>
              <a:rPr lang="en-US" baseline="0" dirty="0" smtClean="0"/>
              <a:t>It prevents delays due to well intentioned, but rigid processes – which ironically allow the threat to persist in the environment for a long time even after it is detected.</a:t>
            </a: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general, the Platform focus on automation &amp; abstraction simplifies governance throughout app lifecycle making it a repeatable process that is trivial to implement for your app.</a:t>
            </a:r>
            <a:endParaRPr lang="en-US" sz="1800" kern="1200" dirty="0" smtClean="0">
              <a:solidFill>
                <a:schemeClr val="tx1"/>
              </a:solidFill>
              <a:effectLst/>
              <a:latin typeface="+mn-lt"/>
              <a:ea typeface="+mn-ea"/>
              <a:cs typeface="+mn-cs"/>
            </a:endParaRPr>
          </a:p>
          <a:p>
            <a:pPr lvl="2" fontAlgn="base"/>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31</a:t>
            </a:fld>
            <a:endParaRPr lang="en-US"/>
          </a:p>
        </p:txBody>
      </p:sp>
    </p:spTree>
    <p:extLst>
      <p:ext uri="{BB962C8B-B14F-4D97-AF65-F5344CB8AC3E}">
        <p14:creationId xmlns:p14="http://schemas.microsoft.com/office/powerpoint/2010/main" val="4156944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295171" y="2972430"/>
            <a:ext cx="6267560" cy="5793619"/>
          </a:xfrm>
          <a:prstGeom prst="rect">
            <a:avLst/>
          </a:prstGeom>
          <a:noFill/>
          <a:ln>
            <a:noFill/>
          </a:ln>
        </p:spPr>
        <p:txBody>
          <a:bodyPr lIns="90556" tIns="90556" rIns="90556" bIns="90556" anchor="ctr" anchorCtr="0">
            <a:noAutofit/>
          </a:bodyPr>
          <a:lstStyle/>
          <a:p>
            <a:pPr>
              <a:buSzPct val="25000"/>
            </a:pPr>
            <a:endParaRPr sz="1800"/>
          </a:p>
        </p:txBody>
      </p:sp>
      <p:sp>
        <p:nvSpPr>
          <p:cNvPr id="224" name="Shape 22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get</a:t>
            </a:r>
            <a:r>
              <a:rPr lang="en-US" baseline="0" dirty="0" smtClean="0"/>
              <a:t> speed by automation</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33</a:t>
            </a:fld>
            <a:endParaRPr lang="en-US"/>
          </a:p>
        </p:txBody>
      </p:sp>
    </p:spTree>
    <p:extLst>
      <p:ext uri="{BB962C8B-B14F-4D97-AF65-F5344CB8AC3E}">
        <p14:creationId xmlns:p14="http://schemas.microsoft.com/office/powerpoint/2010/main" val="165274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3347337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295171" y="2972430"/>
            <a:ext cx="6267560" cy="5793619"/>
          </a:xfrm>
          <a:prstGeom prst="rect">
            <a:avLst/>
          </a:prstGeom>
          <a:noFill/>
          <a:ln>
            <a:noFill/>
          </a:ln>
        </p:spPr>
        <p:txBody>
          <a:bodyPr lIns="90556" tIns="90556" rIns="90556" bIns="90556" anchor="ctr" anchorCtr="0">
            <a:noAutofit/>
          </a:bodyPr>
          <a:lstStyle/>
          <a:p>
            <a:pPr>
              <a:buSzPct val="25000"/>
            </a:pPr>
            <a:endParaRPr sz="1800"/>
          </a:p>
        </p:txBody>
      </p:sp>
      <p:sp>
        <p:nvSpPr>
          <p:cNvPr id="224" name="Shape 22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295171" y="2972430"/>
            <a:ext cx="6267560" cy="5793619"/>
          </a:xfrm>
          <a:prstGeom prst="rect">
            <a:avLst/>
          </a:prstGeom>
          <a:noFill/>
          <a:ln>
            <a:noFill/>
          </a:ln>
        </p:spPr>
        <p:txBody>
          <a:bodyPr lIns="90556" tIns="90556" rIns="90556" bIns="90556" anchor="ctr" anchorCtr="0">
            <a:noAutofit/>
          </a:bodyPr>
          <a:lstStyle/>
          <a:p>
            <a:pPr>
              <a:buSzPct val="25000"/>
            </a:pPr>
            <a:endParaRPr sz="1800"/>
          </a:p>
        </p:txBody>
      </p:sp>
      <p:sp>
        <p:nvSpPr>
          <p:cNvPr id="224" name="Shape 22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PCF platform</a:t>
            </a:r>
            <a:r>
              <a:rPr lang="en-US" sz="1100" baseline="0" dirty="0" smtClean="0">
                <a:solidFill>
                  <a:schemeClr val="dk1"/>
                </a:solidFill>
                <a:latin typeface="Verdana"/>
                <a:ea typeface="Verdana"/>
                <a:cs typeface="Verdana"/>
                <a:sym typeface="Verdana"/>
              </a:rPr>
              <a:t> is not just for Cloud Native Apps. </a:t>
            </a: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baseline="0" dirty="0" smtClean="0">
                <a:solidFill>
                  <a:schemeClr val="dk1"/>
                </a:solidFill>
                <a:latin typeface="Verdana"/>
                <a:ea typeface="Verdana"/>
                <a:cs typeface="Verdana"/>
                <a:sym typeface="Verdana"/>
              </a:rPr>
              <a:t>When you look at different levels of cloud maturity, you can use PCF to move from a traditional IT organization to a Cloud native org.</a:t>
            </a: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The Enterprise IT Strategy Journey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Shape 106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sz="2000" dirty="0" smtClean="0">
                <a:latin typeface="Roboto Regular"/>
                <a:cs typeface="Roboto Regular"/>
              </a:rPr>
              <a:t>You have a range of options for modernizing application </a:t>
            </a:r>
            <a:r>
              <a:rPr lang="en-US" sz="2000" baseline="0" dirty="0" smtClean="0">
                <a:latin typeface="Roboto Regular"/>
                <a:cs typeface="Roboto Regular"/>
              </a:rPr>
              <a:t>that depend on how cloud-ready each application is. Existing 12 Factor applications, which are built for to be horizontally scalable and resilient according to the design methodology outlined at 12 Factor dot Net, can be immediately </a:t>
            </a:r>
            <a:r>
              <a:rPr lang="en-US" sz="2000" baseline="0" dirty="0" err="1" smtClean="0">
                <a:latin typeface="Roboto Regular"/>
                <a:cs typeface="Roboto Regular"/>
              </a:rPr>
              <a:t>rehosted</a:t>
            </a:r>
            <a:r>
              <a:rPr lang="en-US" sz="2000" baseline="0" dirty="0" smtClean="0">
                <a:latin typeface="Roboto Regular"/>
                <a:cs typeface="Roboto Regular"/>
              </a:rPr>
              <a:t> on the platform. Other apps that are close, but still require say, permanent disk access, can be refactored or rebuilt to meet the platform contract.</a:t>
            </a:r>
          </a:p>
          <a:p>
            <a:r>
              <a:rPr lang="en-US" sz="2000" baseline="0" dirty="0" smtClean="0">
                <a:latin typeface="Roboto Regular"/>
                <a:cs typeface="Roboto Regular"/>
              </a:rPr>
              <a:t>Option C is a more advanced middle-ground option to refactor applications so they can run in virtual machines on Cloud Foundry infrastructure, using our open-source BOSH project. BOSH </a:t>
            </a:r>
            <a:r>
              <a:rPr lang="en-US" sz="2000" dirty="0" smtClean="0">
                <a:latin typeface="Roboto Regular"/>
                <a:cs typeface="Roboto Regular"/>
              </a:rPr>
              <a:t>is a</a:t>
            </a:r>
            <a:r>
              <a:rPr lang="en-US" sz="2000" baseline="0" dirty="0" smtClean="0">
                <a:latin typeface="Roboto Regular"/>
                <a:cs typeface="Roboto Regular"/>
              </a:rPr>
              <a:t> low-level,</a:t>
            </a:r>
            <a:r>
              <a:rPr lang="en-US" sz="2000" dirty="0" smtClean="0">
                <a:latin typeface="Roboto Regular"/>
                <a:cs typeface="Roboto Regular"/>
              </a:rPr>
              <a:t> opinionated</a:t>
            </a:r>
            <a:r>
              <a:rPr lang="en-US" sz="2000" baseline="0" dirty="0" smtClean="0">
                <a:latin typeface="Roboto Regular"/>
                <a:cs typeface="Roboto Regular"/>
              </a:rPr>
              <a:t> platform for application clustering. We find that once customers are successful on the platform, they may want to start investing in BOSH as a middle ground, especially for older applications that they don’t want to completely redesign. Liberty </a:t>
            </a:r>
            <a:r>
              <a:rPr lang="en-US" sz="2000" baseline="0" dirty="0" err="1" smtClean="0">
                <a:latin typeface="Roboto Regular"/>
                <a:cs typeface="Roboto Regular"/>
              </a:rPr>
              <a:t>Mututal</a:t>
            </a:r>
            <a:r>
              <a:rPr lang="en-US" sz="2000" baseline="0" dirty="0" smtClean="0">
                <a:latin typeface="Roboto Regular"/>
                <a:cs typeface="Roboto Regular"/>
              </a:rPr>
              <a:t> is a customer of ours that is a big proponent of BOSH. I can explain in more detail if useful. </a:t>
            </a:r>
          </a:p>
          <a:p>
            <a:r>
              <a:rPr lang="en-US" sz="2000" baseline="0" dirty="0" smtClean="0">
                <a:latin typeface="Roboto Regular"/>
                <a:cs typeface="Roboto Regular"/>
              </a:rPr>
              <a:t>Finally, you can consider a major </a:t>
            </a:r>
            <a:r>
              <a:rPr lang="en-US" sz="2000" baseline="0" dirty="0" err="1" smtClean="0">
                <a:latin typeface="Roboto Regular"/>
                <a:cs typeface="Roboto Regular"/>
              </a:rPr>
              <a:t>rearchitecture</a:t>
            </a:r>
            <a:r>
              <a:rPr lang="en-US" sz="2000" baseline="0" dirty="0" smtClean="0">
                <a:latin typeface="Roboto Regular"/>
                <a:cs typeface="Roboto Regular"/>
              </a:rPr>
              <a:t> of a system. Option D requires decomposing services by business function, decoupling data and application logic, and migrating it to the platform.</a:t>
            </a:r>
          </a:p>
          <a:p>
            <a:r>
              <a:rPr lang="en-US" sz="2000" baseline="0" dirty="0" smtClean="0">
                <a:latin typeface="Roboto Regular"/>
                <a:cs typeface="Roboto Regular"/>
              </a:rPr>
              <a:t>The most common paths are options B and D. We have expertise with people like Matt Stine’s. I can forward you a copy of our free O’Reilly book, ‘Migrating to Cloud Native Application Architectures’ that can help. We also have professional services to position projects for you.</a:t>
            </a:r>
          </a:p>
          <a:p>
            <a:endParaRPr lang="en-US" sz="2000" baseline="0" dirty="0" smtClean="0">
              <a:latin typeface="Roboto Regular"/>
              <a:cs typeface="Roboto Regular"/>
            </a:endParaRPr>
          </a:p>
          <a:p>
            <a:r>
              <a:rPr lang="en-US" sz="2000" baseline="0" dirty="0" smtClean="0">
                <a:latin typeface="Roboto Regular"/>
                <a:cs typeface="Roboto Regular"/>
              </a:rPr>
              <a:t>What you won’t see here is ‘just containerize the app’. That’s because we’re in the large </a:t>
            </a:r>
            <a:r>
              <a:rPr lang="en-US" sz="2000" baseline="0" dirty="0" err="1" smtClean="0">
                <a:latin typeface="Roboto Regular"/>
                <a:cs typeface="Roboto Regular"/>
              </a:rPr>
              <a:t>distirbuted</a:t>
            </a:r>
            <a:r>
              <a:rPr lang="en-US" sz="2000" baseline="0" dirty="0" smtClean="0">
                <a:latin typeface="Roboto Regular"/>
                <a:cs typeface="Roboto Regular"/>
              </a:rPr>
              <a:t> systems, which means building reliable systems from unreliable components. Our elastic runtime is build to offer production-level automation and health management that you can’t get by just wrapping your app in a container.</a:t>
            </a:r>
          </a:p>
        </p:txBody>
      </p:sp>
      <p:sp>
        <p:nvSpPr>
          <p:cNvPr id="1064" name="Shape 106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Shape 106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How do the</a:t>
            </a:r>
            <a:r>
              <a:rPr lang="en-US" baseline="0" dirty="0" smtClean="0"/>
              <a:t> app modernizations options look on Cloud Foundry? If you look at a somewhat simple traditional app architecture on the left, when you bring this over to a platform environment you have a range of options for </a:t>
            </a:r>
            <a:r>
              <a:rPr lang="en-US" baseline="0" dirty="0" err="1" smtClean="0"/>
              <a:t>modernising</a:t>
            </a:r>
            <a:r>
              <a:rPr lang="en-US" baseline="0" dirty="0" smtClean="0"/>
              <a:t> it for a platform environment. You can </a:t>
            </a:r>
            <a:r>
              <a:rPr lang="en-US" baseline="0" dirty="0" err="1" smtClean="0"/>
              <a:t>rehost</a:t>
            </a:r>
            <a:r>
              <a:rPr lang="en-US" baseline="0" dirty="0" smtClean="0"/>
              <a:t> 12 Factor apps immediately, or refactor somewhat-ready apps to meet 12 Factor design principles.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elastic runtime can run any 12 Factor app, connecting to databases and routing as attachable backing services. All applications in the elastic runtime are run in containers.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completely rebuild applications with a microservices approach.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Finally, sitting in-between full cloud native and leaving your apps as-is, sits the option to refactor applications to run on opinionated, BOSH-managed virtual machines.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Check out our case study on refactoring a monolith into a cloud-native </a:t>
            </a:r>
            <a:r>
              <a:rPr lang="en-US" baseline="0" smtClean="0"/>
              <a:t>app at https</a:t>
            </a:r>
            <a:r>
              <a:rPr lang="en-US" baseline="0" dirty="0" smtClean="0"/>
              <a:t>://</a:t>
            </a:r>
            <a:r>
              <a:rPr lang="en-US" baseline="0" dirty="0" err="1" smtClean="0"/>
              <a:t>blog.pivotal.io</a:t>
            </a:r>
            <a:r>
              <a:rPr lang="en-US" baseline="0" dirty="0" smtClean="0"/>
              <a:t>/pivotal-cloud-foundry/case-studies/case-study-refactoring-a-monolith-into-a-cloud-native-app-part-1</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064" name="Shape 106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Shape 106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aseline="0" dirty="0" smtClean="0">
                <a:latin typeface="Roboto Regular"/>
                <a:cs typeface="Roboto Regular"/>
              </a:rPr>
              <a:t>As you embark on the </a:t>
            </a:r>
            <a:r>
              <a:rPr lang="en-US" sz="2000" baseline="0" dirty="0" err="1" smtClean="0">
                <a:latin typeface="Roboto Regular"/>
                <a:cs typeface="Roboto Regular"/>
              </a:rPr>
              <a:t>micorservices</a:t>
            </a:r>
            <a:r>
              <a:rPr lang="en-US" sz="2000" baseline="0" dirty="0" smtClean="0">
                <a:latin typeface="Roboto Regular"/>
                <a:cs typeface="Roboto Regular"/>
              </a:rPr>
              <a:t> journey, evaluate the core competencies that you are building. Keep in mind </a:t>
            </a:r>
            <a:r>
              <a:rPr lang="en-US" sz="2000" baseline="0" dirty="0" err="1" smtClean="0">
                <a:latin typeface="Roboto Regular"/>
                <a:cs typeface="Roboto Regular"/>
              </a:rPr>
              <a:t>microservices</a:t>
            </a:r>
            <a:r>
              <a:rPr lang="en-US" sz="2000" baseline="0" dirty="0" smtClean="0">
                <a:latin typeface="Roboto Regular"/>
                <a:cs typeface="Roboto Regular"/>
              </a:rPr>
              <a:t> is not about technology but the ability to bring functionality quickly to the customers.</a:t>
            </a:r>
            <a:endParaRPr lang="en-US" sz="2000" dirty="0" smtClean="0">
              <a:latin typeface="Roboto Regular"/>
              <a:cs typeface="Roboto Regular"/>
            </a:endParaRPr>
          </a:p>
          <a:p>
            <a:r>
              <a:rPr lang="en-US" sz="2000" dirty="0" smtClean="0">
                <a:latin typeface="Roboto Regular"/>
                <a:cs typeface="Roboto Regular"/>
              </a:rPr>
              <a:t>One</a:t>
            </a:r>
            <a:r>
              <a:rPr lang="en-US" sz="2000" baseline="0" dirty="0" smtClean="0">
                <a:latin typeface="Roboto Regular"/>
                <a:cs typeface="Roboto Regular"/>
              </a:rPr>
              <a:t> of the major considerations on the application modernization strategy, is how ready your organization is to build and manage microservices-based applications. Martin Fowler, software development author and speaker, outlined a range of DevOps culture and technical capabilities that teams need to succeed. Your organization must be this tall to use </a:t>
            </a:r>
            <a:r>
              <a:rPr lang="en-US" sz="2000" baseline="0" dirty="0" err="1" smtClean="0">
                <a:latin typeface="Roboto Regular"/>
                <a:cs typeface="Roboto Regular"/>
              </a:rPr>
              <a:t>microservices</a:t>
            </a:r>
            <a:r>
              <a:rPr lang="en-US" sz="2000" baseline="0" dirty="0" smtClean="0">
                <a:latin typeface="Roboto Regular"/>
                <a:cs typeface="Roboto Regular"/>
              </a:rPr>
              <a:t>.</a:t>
            </a:r>
          </a:p>
          <a:p>
            <a:endParaRPr lang="en-US" sz="2000" baseline="0" dirty="0" smtClean="0">
              <a:latin typeface="Roboto Regular"/>
              <a:cs typeface="Roboto Regular"/>
            </a:endParaRPr>
          </a:p>
        </p:txBody>
      </p:sp>
      <p:sp>
        <p:nvSpPr>
          <p:cNvPr id="1064" name="Shape 106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40</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i="0" dirty="0" smtClean="0"/>
              <a:t>Biggest</a:t>
            </a:r>
            <a:r>
              <a:rPr lang="en-US" i="0" baseline="0" dirty="0" smtClean="0"/>
              <a:t> reason why teams can deliver quickly is the friction in moving code.</a:t>
            </a:r>
            <a:endParaRPr lang="en-US" i="0"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The PCF platform provides integration and automation on both sides of this line we’re calling</a:t>
            </a:r>
            <a:r>
              <a:rPr lang="en-US" sz="1200" kern="1200" baseline="0" dirty="0" smtClean="0">
                <a:solidFill>
                  <a:schemeClr val="tx1"/>
                </a:solidFill>
                <a:effectLst/>
                <a:latin typeface="+mn-lt"/>
                <a:ea typeface="+mn-ea"/>
                <a:cs typeface="+mn-cs"/>
              </a:rPr>
              <a:t> the value line</a:t>
            </a:r>
            <a:r>
              <a:rPr lang="en-US" sz="1200" kern="1200" dirty="0" smtClean="0">
                <a:solidFill>
                  <a:schemeClr val="tx1"/>
                </a:solidFill>
                <a:effectLst/>
                <a:latin typeface="+mn-lt"/>
                <a:ea typeface="+mn-ea"/>
                <a:cs typeface="+mn-cs"/>
              </a:rPr>
              <a:t> to help IT ops focus </a:t>
            </a:r>
            <a:r>
              <a:rPr lang="en-US" sz="1200" b="1" i="1" kern="1200" dirty="0" smtClean="0">
                <a:solidFill>
                  <a:schemeClr val="tx1"/>
                </a:solidFill>
                <a:effectLst/>
                <a:latin typeface="+mn-lt"/>
                <a:ea typeface="+mn-ea"/>
                <a:cs typeface="+mn-cs"/>
              </a:rPr>
              <a:t>their</a:t>
            </a:r>
            <a:r>
              <a:rPr lang="en-US" sz="1200" kern="1200" dirty="0" smtClean="0">
                <a:solidFill>
                  <a:schemeClr val="tx1"/>
                </a:solidFill>
                <a:effectLst/>
                <a:latin typeface="+mn-lt"/>
                <a:ea typeface="+mn-ea"/>
                <a:cs typeface="+mn-cs"/>
              </a:rPr>
              <a:t> resources where they can maximize the strategic impact of their org.</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From Our POV: Everything on </a:t>
            </a:r>
            <a:r>
              <a:rPr lang="en-US" sz="1200" b="1" kern="1200" dirty="0" smtClean="0">
                <a:solidFill>
                  <a:schemeClr val="tx1"/>
                </a:solidFill>
                <a:effectLst/>
                <a:latin typeface="+mn-lt"/>
                <a:ea typeface="+mn-ea"/>
                <a:cs typeface="+mn-cs"/>
              </a:rPr>
              <a:t>top of value line, that is YOUR apps and how quickly YOU</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can get them out there is what brings maximum value to your business</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i="1" dirty="0" smtClean="0"/>
              <a:t>You are </a:t>
            </a:r>
            <a:r>
              <a:rPr lang="en-US" dirty="0" smtClean="0"/>
              <a:t>Improving</a:t>
            </a:r>
            <a:r>
              <a:rPr lang="en-US" baseline="0" dirty="0" smtClean="0"/>
              <a:t> </a:t>
            </a:r>
            <a:r>
              <a:rPr lang="en-US" dirty="0" smtClean="0"/>
              <a:t>Developer Velocity</a:t>
            </a:r>
            <a:r>
              <a:rPr lang="en-US" baseline="0" dirty="0" smtClean="0"/>
              <a:t> and business satisfaction, </a:t>
            </a:r>
            <a:r>
              <a:rPr lang="en-US" sz="1200" i="1" dirty="0" smtClean="0"/>
              <a:t>{point top left}</a:t>
            </a:r>
            <a:endParaRPr lang="en-US" baseline="0" dirty="0" smtClean="0"/>
          </a:p>
          <a:p>
            <a:pPr marL="0" indent="0">
              <a:buFont typeface="Arial"/>
              <a:buNone/>
            </a:pPr>
            <a:r>
              <a:rPr lang="en-US" baseline="0" dirty="0" smtClean="0"/>
              <a:t>You benefit from b</a:t>
            </a:r>
            <a:r>
              <a:rPr lang="en-US" dirty="0" smtClean="0"/>
              <a:t>etter Uptime, improved MTTR, improved admin-server ratio</a:t>
            </a:r>
            <a:r>
              <a:rPr lang="en-US" baseline="0" dirty="0" smtClean="0"/>
              <a:t> and reduce the impact of breakages. These are the things that are most visible to the business and external teams </a:t>
            </a:r>
            <a:r>
              <a:rPr lang="en-US" sz="1200" i="1" dirty="0" smtClean="0"/>
              <a:t>{point top right}</a:t>
            </a:r>
            <a:endParaRPr lang="en-US" dirty="0" smtClean="0"/>
          </a:p>
          <a:p>
            <a:pPr marL="0" indent="0">
              <a:buFont typeface="Arial"/>
              <a:buNone/>
            </a:pPr>
            <a:r>
              <a:rPr lang="en-US" sz="1800" i="1" dirty="0" smtClean="0"/>
              <a:t>{point below line}</a:t>
            </a:r>
          </a:p>
          <a:p>
            <a:pPr marL="0" indent="0">
              <a:buFont typeface="Arial"/>
              <a:buNone/>
            </a:pPr>
            <a:r>
              <a:rPr lang="en-US" sz="1800" dirty="0" smtClean="0"/>
              <a:t>And</a:t>
            </a:r>
            <a:r>
              <a:rPr lang="en-US" sz="1800" baseline="0" dirty="0" smtClean="0"/>
              <a:t> down here, below the line is where we have spent a lot of time on automation so you don</a:t>
            </a:r>
            <a:r>
              <a:rPr lang="uk-UA" sz="1800" baseline="0" dirty="0" smtClean="0"/>
              <a:t>’</a:t>
            </a:r>
            <a:r>
              <a:rPr lang="en-US" sz="1800" baseline="0" dirty="0" smtClean="0"/>
              <a:t>t have to. </a:t>
            </a:r>
            <a:r>
              <a:rPr lang="en-US" sz="1200" kern="1200" dirty="0" smtClean="0">
                <a:solidFill>
                  <a:schemeClr val="tx1"/>
                </a:solidFill>
                <a:effectLst/>
                <a:latin typeface="+mn-lt"/>
                <a:ea typeface="+mn-ea"/>
                <a:cs typeface="+mn-cs"/>
              </a:rPr>
              <a:t>Everything  </a:t>
            </a:r>
            <a:r>
              <a:rPr lang="en-US" sz="1200" b="1" kern="1200" dirty="0" smtClean="0">
                <a:solidFill>
                  <a:schemeClr val="tx1"/>
                </a:solidFill>
                <a:effectLst/>
                <a:latin typeface="+mn-lt"/>
                <a:ea typeface="+mn-ea"/>
                <a:cs typeface="+mn-cs"/>
              </a:rPr>
              <a:t>below is very important, but ultimately non-differentiating </a:t>
            </a:r>
            <a:r>
              <a:rPr lang="en-US" sz="1200" kern="1200" dirty="0" smtClean="0">
                <a:solidFill>
                  <a:schemeClr val="tx1"/>
                </a:solidFill>
                <a:effectLst/>
                <a:latin typeface="+mn-lt"/>
                <a:ea typeface="+mn-ea"/>
                <a:cs typeface="+mn-cs"/>
              </a:rPr>
              <a:t>to you and your business. No CEO ever said “great job managing those Operating systems”. </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Unfortunately, Most of the Ops teams live down here, stuck, trying to build that automation on a</a:t>
            </a:r>
            <a:r>
              <a:rPr lang="en-US" baseline="0" dirty="0" smtClean="0"/>
              <a:t> p</a:t>
            </a:r>
            <a:r>
              <a:rPr lang="en-US" dirty="0" smtClean="0"/>
              <a:t>er app and per BU basis (below</a:t>
            </a:r>
            <a:r>
              <a:rPr lang="en-US" baseline="0" dirty="0" smtClean="0"/>
              <a:t> the line)</a:t>
            </a:r>
            <a:r>
              <a:rPr lang="en-US" dirty="0" smtClean="0"/>
              <a:t>. But the real value is actually up here and here and ops</a:t>
            </a:r>
            <a:r>
              <a:rPr lang="en-US" baseline="0" dirty="0" smtClean="0"/>
              <a:t> teams are making herculean efforts to make a mark here (top of line)</a:t>
            </a:r>
            <a:r>
              <a:rPr lang="en-US" dirty="0" smtClean="0"/>
              <a:t>. Do you agree ? (ask</a:t>
            </a:r>
            <a:r>
              <a:rPr lang="en-US" baseline="0" dirty="0" smtClean="0"/>
              <a:t> the VP if they agree and see if how they view the world)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Shape 1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7" name="Shape 12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238" name="Shape 123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600" b="0" i="0" u="none" strike="noStrike" cap="none" dirty="0" smtClean="0">
                <a:solidFill>
                  <a:schemeClr val="dk1"/>
                </a:solidFill>
                <a:latin typeface="Verdana"/>
                <a:ea typeface="Verdana"/>
                <a:cs typeface="Verdana"/>
                <a:sym typeface="Verdana"/>
              </a:rPr>
              <a:t>We keep the </a:t>
            </a:r>
            <a:r>
              <a:rPr lang="en-US" sz="1600" b="0" i="0" u="none" strike="noStrike" cap="none" dirty="0" err="1" smtClean="0">
                <a:solidFill>
                  <a:schemeClr val="dk1"/>
                </a:solidFill>
                <a:latin typeface="Verdana"/>
                <a:ea typeface="Verdana"/>
                <a:cs typeface="Verdana"/>
                <a:sym typeface="Verdana"/>
              </a:rPr>
              <a:t>cf</a:t>
            </a:r>
            <a:r>
              <a:rPr lang="en-US" sz="1600" b="0" i="0" u="none" strike="noStrike" cap="none" dirty="0" smtClean="0">
                <a:solidFill>
                  <a:schemeClr val="dk1"/>
                </a:solidFill>
                <a:latin typeface="Verdana"/>
                <a:ea typeface="Verdana"/>
                <a:cs typeface="Verdana"/>
                <a:sym typeface="Verdana"/>
              </a:rPr>
              <a:t> push workflow simple</a:t>
            </a:r>
            <a:r>
              <a:rPr lang="en-US" sz="16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6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6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6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600" b="1" i="0" u="none" strike="noStrike" cap="none" dirty="0" smtClean="0">
                <a:solidFill>
                  <a:schemeClr val="dk1"/>
                </a:solidFill>
                <a:latin typeface="Verdana"/>
                <a:ea typeface="Verdana"/>
                <a:cs typeface="Verdana"/>
                <a:sym typeface="Verdana"/>
              </a:rPr>
              <a:t>Cloud Foundry </a:t>
            </a:r>
            <a:r>
              <a:rPr lang="en-US" sz="1600" b="1" i="0" u="none" strike="noStrike" cap="none" dirty="0" err="1" smtClean="0">
                <a:solidFill>
                  <a:schemeClr val="dk1"/>
                </a:solidFill>
                <a:latin typeface="Verdana"/>
                <a:ea typeface="Verdana"/>
                <a:cs typeface="Verdana"/>
                <a:sym typeface="Verdana"/>
              </a:rPr>
              <a:t>PaaS</a:t>
            </a:r>
            <a:r>
              <a:rPr lang="en-US" sz="16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2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2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200" b="0" i="0" u="none" strike="noStrike" cap="none" dirty="0" smtClean="0">
                <a:solidFill>
                  <a:schemeClr val="dk1"/>
                </a:solidFill>
                <a:latin typeface="Verdana"/>
                <a:ea typeface="Verdana"/>
                <a:cs typeface="Verdana"/>
                <a:sym typeface="Verdana"/>
              </a:rPr>
              <a:t>	2- Platform specific (</a:t>
            </a:r>
            <a:r>
              <a:rPr lang="en-US" sz="1200" b="0" i="0" u="none" strike="noStrike" cap="none" dirty="0" err="1" smtClean="0">
                <a:solidFill>
                  <a:schemeClr val="dk1"/>
                </a:solidFill>
                <a:latin typeface="Verdana"/>
                <a:ea typeface="Verdana"/>
                <a:cs typeface="Verdana"/>
                <a:sym typeface="Verdana"/>
              </a:rPr>
              <a:t>linux</a:t>
            </a:r>
            <a:r>
              <a:rPr lang="en-US" sz="12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200" b="0" i="0" u="none" strike="noStrike" cap="none" dirty="0" smtClean="0">
                <a:solidFill>
                  <a:schemeClr val="dk1"/>
                </a:solidFill>
                <a:latin typeface="Verdana"/>
                <a:ea typeface="Verdana"/>
                <a:cs typeface="Verdana"/>
                <a:sym typeface="Verdana"/>
              </a:rPr>
              <a:t>		What’s more, there is a 3</a:t>
            </a:r>
            <a:r>
              <a:rPr lang="en-US" sz="1200" b="0" i="0" u="none" strike="noStrike" cap="none" baseline="30000" dirty="0" smtClean="0">
                <a:solidFill>
                  <a:schemeClr val="dk1"/>
                </a:solidFill>
                <a:latin typeface="Verdana"/>
                <a:ea typeface="Verdana"/>
                <a:cs typeface="Verdana"/>
                <a:sym typeface="Verdana"/>
              </a:rPr>
              <a:t>rd</a:t>
            </a:r>
            <a:r>
              <a:rPr lang="en-US" sz="1200" b="0" i="0" u="none" strike="noStrike" cap="none" dirty="0" smtClean="0">
                <a:solidFill>
                  <a:schemeClr val="dk1"/>
                </a:solidFill>
                <a:latin typeface="Verdana"/>
                <a:ea typeface="Verdana"/>
                <a:cs typeface="Verdana"/>
                <a:sym typeface="Verdana"/>
              </a:rPr>
              <a:t> workflow supported: </a:t>
            </a:r>
            <a:r>
              <a:rPr lang="en-US" sz="1200" b="0" i="0" u="none" strike="noStrike" cap="none" dirty="0" err="1" smtClean="0">
                <a:solidFill>
                  <a:schemeClr val="dk1"/>
                </a:solidFill>
                <a:latin typeface="Verdana"/>
                <a:ea typeface="Verdana"/>
                <a:cs typeface="Verdana"/>
                <a:sym typeface="Verdana"/>
              </a:rPr>
              <a:t>Docker</a:t>
            </a:r>
            <a:r>
              <a:rPr lang="en-US" sz="12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2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2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200" b="0" i="0" u="none" strike="noStrike" cap="none" dirty="0" smtClean="0">
                <a:solidFill>
                  <a:schemeClr val="dk1"/>
                </a:solidFill>
                <a:latin typeface="Verdana"/>
                <a:ea typeface="Verdana"/>
                <a:cs typeface="Verdana"/>
                <a:sym typeface="Verdana"/>
              </a:rPr>
              <a:t>With </a:t>
            </a:r>
            <a:r>
              <a:rPr lang="en-US" sz="1200" b="1" i="0" u="none" strike="noStrike" cap="none" dirty="0" smtClean="0">
                <a:solidFill>
                  <a:schemeClr val="dk1"/>
                </a:solidFill>
                <a:latin typeface="Verdana"/>
                <a:ea typeface="Verdana"/>
                <a:cs typeface="Verdana"/>
                <a:sym typeface="Verdana"/>
              </a:rPr>
              <a:t>Diego</a:t>
            </a:r>
            <a:r>
              <a:rPr lang="en-US" sz="12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200" b="0" i="0" u="none" strike="noStrike" cap="none" dirty="0" smtClean="0">
                <a:solidFill>
                  <a:schemeClr val="dk1"/>
                </a:solidFill>
                <a:latin typeface="Verdana"/>
                <a:ea typeface="Verdana"/>
                <a:cs typeface="Verdana"/>
                <a:sym typeface="Verdana"/>
              </a:rPr>
              <a:t>The</a:t>
            </a:r>
            <a:r>
              <a:rPr lang="en-US" sz="1200" b="1" i="0" u="none" strike="noStrike" cap="none" dirty="0" smtClean="0">
                <a:solidFill>
                  <a:schemeClr val="dk1"/>
                </a:solidFill>
                <a:latin typeface="Verdana"/>
                <a:ea typeface="Verdana"/>
                <a:cs typeface="Verdana"/>
                <a:sym typeface="Verdana"/>
              </a:rPr>
              <a:t> Cloud Controller </a:t>
            </a:r>
            <a:r>
              <a:rPr lang="en-US" sz="1200" b="0" i="0" u="none" strike="noStrike" cap="none" dirty="0" smtClean="0">
                <a:solidFill>
                  <a:schemeClr val="dk1"/>
                </a:solidFill>
                <a:latin typeface="Verdana"/>
                <a:ea typeface="Verdana"/>
                <a:cs typeface="Verdana"/>
                <a:sym typeface="Verdana"/>
              </a:rPr>
              <a:t>handles the routing of client requests internally through the </a:t>
            </a:r>
            <a:r>
              <a:rPr lang="en-US" sz="1200" b="1" i="0" u="none" strike="noStrike" cap="none" dirty="0" smtClean="0">
                <a:solidFill>
                  <a:schemeClr val="dk1"/>
                </a:solidFill>
                <a:latin typeface="Verdana"/>
                <a:ea typeface="Verdana"/>
                <a:cs typeface="Verdana"/>
                <a:sym typeface="Verdana"/>
              </a:rPr>
              <a:t>Cloud Controller Bridge</a:t>
            </a:r>
            <a:r>
              <a:rPr lang="en-US" sz="1200" b="0" i="0" u="none" strike="noStrike" cap="none" dirty="0" smtClean="0">
                <a:solidFill>
                  <a:schemeClr val="dk1"/>
                </a:solidFill>
                <a:latin typeface="Verdana"/>
                <a:ea typeface="Verdana"/>
                <a:cs typeface="Verdana"/>
                <a:sym typeface="Verdana"/>
              </a:rPr>
              <a:t>. It also manages the </a:t>
            </a:r>
            <a:r>
              <a:rPr lang="en-US" sz="1200" b="0" i="0" u="none" strike="noStrike" cap="none" dirty="0" err="1" smtClean="0">
                <a:solidFill>
                  <a:schemeClr val="dk1"/>
                </a:solidFill>
                <a:latin typeface="Verdana"/>
                <a:ea typeface="Verdana"/>
                <a:cs typeface="Verdana"/>
                <a:sym typeface="Verdana"/>
              </a:rPr>
              <a:t>Blobstore</a:t>
            </a:r>
            <a:r>
              <a:rPr lang="en-US" sz="12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200" b="0" i="0" u="none" strike="noStrike" cap="none" dirty="0" err="1" smtClean="0">
                <a:solidFill>
                  <a:schemeClr val="dk1"/>
                </a:solidFill>
                <a:latin typeface="Verdana"/>
                <a:ea typeface="Verdana"/>
                <a:cs typeface="Verdana"/>
                <a:sym typeface="Verdana"/>
              </a:rPr>
              <a:t>Blobstore</a:t>
            </a:r>
            <a:r>
              <a:rPr lang="en-US" sz="12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200" b="0" i="0" u="none" strike="noStrike" cap="none" dirty="0" smtClean="0">
                <a:solidFill>
                  <a:schemeClr val="dk1"/>
                </a:solidFill>
                <a:latin typeface="Verdana"/>
                <a:ea typeface="Verdana"/>
                <a:cs typeface="Verdana"/>
                <a:sym typeface="Verdana"/>
              </a:rPr>
              <a:t>A </a:t>
            </a:r>
            <a:r>
              <a:rPr lang="en-US" sz="1200" b="1" i="0" u="none" strike="noStrike" cap="none" dirty="0" smtClean="0">
                <a:solidFill>
                  <a:schemeClr val="dk1"/>
                </a:solidFill>
                <a:latin typeface="Verdana"/>
                <a:ea typeface="Verdana"/>
                <a:cs typeface="Verdana"/>
                <a:sym typeface="Verdana"/>
              </a:rPr>
              <a:t>service</a:t>
            </a:r>
            <a:r>
              <a:rPr lang="en-US" sz="1200" b="0" i="0" u="none" strike="noStrike" cap="none" dirty="0" smtClean="0">
                <a:solidFill>
                  <a:schemeClr val="dk1"/>
                </a:solidFill>
                <a:latin typeface="Verdana"/>
                <a:ea typeface="Verdana"/>
                <a:cs typeface="Verdana"/>
                <a:sym typeface="Verdana"/>
              </a:rPr>
              <a:t> </a:t>
            </a:r>
            <a:r>
              <a:rPr lang="en-US" sz="1200" b="1" i="0" u="none" strike="noStrike" cap="none" dirty="0" smtClean="0">
                <a:solidFill>
                  <a:schemeClr val="dk1"/>
                </a:solidFill>
                <a:latin typeface="Verdana"/>
                <a:ea typeface="Verdana"/>
                <a:cs typeface="Verdana"/>
                <a:sym typeface="Verdana"/>
              </a:rPr>
              <a:t>gateway</a:t>
            </a:r>
            <a:r>
              <a:rPr lang="en-US" sz="12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200" b="0" i="0" u="none" strike="noStrike" cap="none" dirty="0" smtClean="0">
                <a:solidFill>
                  <a:schemeClr val="dk1"/>
                </a:solidFill>
                <a:latin typeface="Verdana"/>
                <a:ea typeface="Verdana"/>
                <a:cs typeface="Verdana"/>
                <a:sym typeface="Verdana"/>
              </a:rPr>
              <a:t>More in the next slide about the </a:t>
            </a:r>
            <a:r>
              <a:rPr lang="en-US" sz="1200" b="1" i="0" u="none" strike="noStrike" cap="none" dirty="0" smtClean="0">
                <a:solidFill>
                  <a:schemeClr val="dk1"/>
                </a:solidFill>
                <a:latin typeface="Verdana"/>
                <a:ea typeface="Verdana"/>
                <a:cs typeface="Verdana"/>
                <a:sym typeface="Verdana"/>
              </a:rPr>
              <a:t>Cloud Controller Bridge </a:t>
            </a:r>
            <a:r>
              <a:rPr lang="en-US" sz="1200" b="0" i="0" u="none" strike="noStrike" cap="none" dirty="0" smtClean="0">
                <a:solidFill>
                  <a:schemeClr val="dk1"/>
                </a:solidFill>
                <a:latin typeface="Verdana"/>
                <a:ea typeface="Verdana"/>
                <a:cs typeface="Verdana"/>
                <a:sym typeface="Verdana"/>
              </a:rPr>
              <a:t>(CC-Bridge), the </a:t>
            </a:r>
            <a:r>
              <a:rPr lang="en-US" sz="1200" b="1" i="0" u="none" strike="noStrike" cap="none" dirty="0" smtClean="0">
                <a:solidFill>
                  <a:schemeClr val="dk1"/>
                </a:solidFill>
                <a:latin typeface="Verdana"/>
                <a:ea typeface="Verdana"/>
                <a:cs typeface="Verdana"/>
                <a:sym typeface="Verdana"/>
              </a:rPr>
              <a:t>Bulletin Board System</a:t>
            </a:r>
            <a:r>
              <a:rPr lang="en-US" sz="1200" b="0" i="0" u="none" strike="noStrike" cap="none" dirty="0" smtClean="0">
                <a:solidFill>
                  <a:schemeClr val="dk1"/>
                </a:solidFill>
                <a:latin typeface="Verdana"/>
                <a:ea typeface="Verdana"/>
                <a:cs typeface="Verdana"/>
                <a:sym typeface="Verdana"/>
              </a:rPr>
              <a:t> (BBS) and the </a:t>
            </a:r>
            <a:r>
              <a:rPr lang="en-US" sz="1200" b="1" i="0" u="none" strike="noStrike" cap="none" dirty="0" smtClean="0">
                <a:solidFill>
                  <a:schemeClr val="dk1"/>
                </a:solidFill>
                <a:latin typeface="Verdana"/>
                <a:ea typeface="Verdana"/>
                <a:cs typeface="Verdana"/>
                <a:sym typeface="Verdana"/>
              </a:rPr>
              <a:t>Auctioneer</a:t>
            </a:r>
            <a:r>
              <a:rPr lang="en-US" sz="12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200" b="0" i="0" u="none" strike="noStrike" cap="none" dirty="0" smtClean="0">
                <a:solidFill>
                  <a:schemeClr val="dk1"/>
                </a:solidFill>
                <a:latin typeface="Verdana"/>
                <a:ea typeface="Verdana"/>
                <a:cs typeface="Verdana"/>
                <a:sym typeface="Verdana"/>
              </a:rPr>
              <a:t>Apps run in a </a:t>
            </a:r>
            <a:r>
              <a:rPr lang="en-US" sz="1200" b="1" i="0" u="none" strike="noStrike" cap="none" dirty="0" smtClean="0">
                <a:solidFill>
                  <a:schemeClr val="dk1"/>
                </a:solidFill>
                <a:latin typeface="Verdana"/>
                <a:ea typeface="Verdana"/>
                <a:cs typeface="Verdana"/>
                <a:sym typeface="Verdana"/>
              </a:rPr>
              <a:t>CELL</a:t>
            </a:r>
            <a:r>
              <a:rPr lang="en-US" sz="1200" b="0" i="0" u="none" strike="noStrike" cap="none" dirty="0" smtClean="0">
                <a:solidFill>
                  <a:schemeClr val="dk1"/>
                </a:solidFill>
                <a:latin typeface="Verdana"/>
                <a:ea typeface="Verdana"/>
                <a:cs typeface="Verdana"/>
                <a:sym typeface="Verdana"/>
              </a:rPr>
              <a:t>, part of the new Cloud Foundry Runtime, called </a:t>
            </a:r>
            <a:r>
              <a:rPr lang="en-US" sz="12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200" b="1" i="0" u="none" strike="noStrike" cap="none" dirty="0" smtClean="0">
                <a:solidFill>
                  <a:schemeClr val="dk1"/>
                </a:solidFill>
                <a:latin typeface="Verdana"/>
                <a:ea typeface="Verdana"/>
                <a:cs typeface="Verdana"/>
                <a:sym typeface="Verdana"/>
              </a:rPr>
              <a:t>Routers</a:t>
            </a:r>
            <a:r>
              <a:rPr lang="en-US" sz="12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200" b="1" i="0" u="none" strike="noStrike" cap="none" dirty="0" smtClean="0">
                <a:solidFill>
                  <a:schemeClr val="dk1"/>
                </a:solidFill>
                <a:latin typeface="Verdana"/>
                <a:ea typeface="Verdana"/>
                <a:cs typeface="Verdana"/>
                <a:sym typeface="Verdana"/>
              </a:rPr>
              <a:t>Diego </a:t>
            </a:r>
            <a:r>
              <a:rPr lang="en-US" sz="12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200" b="0" i="0" u="none" strike="noStrike" cap="none" dirty="0" err="1" smtClean="0">
                <a:solidFill>
                  <a:schemeClr val="dk1"/>
                </a:solidFill>
                <a:latin typeface="Verdana"/>
                <a:ea typeface="Verdana"/>
                <a:cs typeface="Verdana"/>
                <a:sym typeface="Verdana"/>
              </a:rPr>
              <a:t>Nsync</a:t>
            </a:r>
            <a:r>
              <a:rPr lang="en-US" sz="1200" b="0" i="0" u="none" strike="noStrike" cap="none" dirty="0" smtClean="0">
                <a:solidFill>
                  <a:schemeClr val="dk1"/>
                </a:solidFill>
                <a:latin typeface="Verdana"/>
                <a:ea typeface="Verdana"/>
                <a:cs typeface="Verdana"/>
                <a:sym typeface="Verdana"/>
              </a:rPr>
              <a:t> (part of the CC-Bridge), BBS (part of Diego DB) and the </a:t>
            </a:r>
            <a:r>
              <a:rPr lang="en-US" sz="1200" b="0" i="0" u="none" strike="noStrike" cap="none" dirty="0" err="1" smtClean="0">
                <a:solidFill>
                  <a:schemeClr val="dk1"/>
                </a:solidFill>
                <a:latin typeface="Verdana"/>
                <a:ea typeface="Verdana"/>
                <a:cs typeface="Verdana"/>
                <a:sym typeface="Verdana"/>
              </a:rPr>
              <a:t>Converger</a:t>
            </a:r>
            <a:r>
              <a:rPr lang="en-US" sz="12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200" b="1" i="0" u="none" strike="noStrike" cap="none" dirty="0" smtClean="0">
                <a:solidFill>
                  <a:schemeClr val="dk1"/>
                </a:solidFill>
                <a:latin typeface="Verdana"/>
                <a:ea typeface="Verdana"/>
                <a:cs typeface="Verdana"/>
                <a:sym typeface="Verdana"/>
              </a:rPr>
              <a:t>Apps</a:t>
            </a:r>
            <a:r>
              <a:rPr lang="en-US" sz="12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200" b="0" i="0" u="none" strike="noStrike" cap="none" dirty="0" err="1" smtClean="0">
                <a:solidFill>
                  <a:schemeClr val="dk1"/>
                </a:solidFill>
                <a:latin typeface="Verdana"/>
                <a:ea typeface="Verdana"/>
                <a:cs typeface="Verdana"/>
                <a:sym typeface="Verdana"/>
              </a:rPr>
              <a:t>vmc</a:t>
            </a:r>
            <a:r>
              <a:rPr lang="en-US" sz="1200" b="0" i="0" u="none" strike="noStrike" cap="none" dirty="0" smtClean="0">
                <a:solidFill>
                  <a:schemeClr val="dk1"/>
                </a:solidFill>
                <a:latin typeface="Verdana"/>
                <a:ea typeface="Verdana"/>
                <a:cs typeface="Verdana"/>
                <a:sym typeface="Verdana"/>
              </a:rPr>
              <a:t>, STS) access Cloud Controller via </a:t>
            </a:r>
            <a:r>
              <a:rPr lang="en-US" sz="1200" b="0" i="0" u="none" strike="noStrike" cap="none" dirty="0" err="1" smtClean="0">
                <a:solidFill>
                  <a:schemeClr val="dk1"/>
                </a:solidFill>
                <a:latin typeface="Verdana"/>
                <a:ea typeface="Verdana"/>
                <a:cs typeface="Verdana"/>
                <a:sym typeface="Verdana"/>
              </a:rPr>
              <a:t>RESTful</a:t>
            </a:r>
            <a:r>
              <a:rPr lang="en-US" sz="12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200" b="0" i="0" u="none" strike="noStrike" cap="none" dirty="0" smtClean="0">
              <a:solidFill>
                <a:schemeClr val="dk1"/>
              </a:solidFill>
              <a:latin typeface="Verdana"/>
              <a:ea typeface="Verdana"/>
              <a:cs typeface="Verdana"/>
              <a:sym typeface="Verdana"/>
            </a:endParaRPr>
          </a:p>
          <a:p>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take a closer look at the platform starting with how Ops can helps support  </a:t>
            </a:r>
            <a:r>
              <a:rPr lang="en-US" sz="1200" b="1" kern="1200" dirty="0" smtClean="0">
                <a:solidFill>
                  <a:schemeClr val="tx1"/>
                </a:solidFill>
                <a:effectLst/>
                <a:latin typeface="+mn-lt"/>
                <a:ea typeface="+mn-ea"/>
                <a:cs typeface="+mn-cs"/>
              </a:rPr>
              <a:t>Developer Velocity</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9</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010" name="Shape 101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hape 7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09" name="Shape 709"/>
          <p:cNvSpPr>
            <a:spLocks noGrp="1"/>
          </p:cNvSpPr>
          <p:nvPr>
            <p:ph type="body" sz="quarter" idx="1"/>
          </p:nvPr>
        </p:nvSpPr>
        <p:spPr>
          <a:prstGeom prst="rect">
            <a:avLst/>
          </a:prstGeom>
        </p:spPr>
        <p:txBody>
          <a:bodyPr/>
          <a:lstStyle/>
          <a:p>
            <a:pPr lvl="0" defTabSz="914400">
              <a:lnSpc>
                <a:spcPct val="100000"/>
              </a:lnSpc>
              <a:spcBef>
                <a:spcPts val="1200"/>
              </a:spcBef>
              <a:defRPr sz="1800"/>
            </a:pPr>
            <a:r>
              <a:rPr sz="1100" dirty="0">
                <a:latin typeface="Verdana"/>
                <a:ea typeface="Verdana"/>
                <a:cs typeface="Verdana"/>
                <a:sym typeface="Verdana"/>
              </a:rPr>
              <a:t>Highlight that not only are the steps longer in IaaS, but often there are multiple groups involved (ie, Dev, Operations, etc).  </a:t>
            </a:r>
          </a:p>
          <a:p>
            <a:pPr lvl="0" defTabSz="914400">
              <a:lnSpc>
                <a:spcPct val="100000"/>
              </a:lnSpc>
              <a:spcBef>
                <a:spcPts val="1200"/>
              </a:spcBef>
              <a:defRPr sz="1800"/>
            </a:pPr>
            <a:r>
              <a:rPr sz="1100" dirty="0">
                <a:latin typeface="Verdana"/>
                <a:ea typeface="Verdana"/>
                <a:cs typeface="Verdana"/>
                <a:sym typeface="Verdana"/>
              </a:rPr>
              <a:t>Management of configuration information is often manual in IaaS (though not always)</a:t>
            </a:r>
            <a:r>
              <a:rPr sz="1100" dirty="0" smtClean="0">
                <a:latin typeface="Verdana"/>
                <a:ea typeface="Verdana"/>
                <a:cs typeface="Verdana"/>
                <a:sym typeface="Verdana"/>
              </a:rPr>
              <a:t>.</a:t>
            </a:r>
            <a:endParaRPr sz="1100" dirty="0">
              <a:latin typeface="Verdana"/>
              <a:ea typeface="Verdana"/>
              <a:cs typeface="Verdana"/>
              <a:sym typeface="Verdana"/>
            </a:endParaRPr>
          </a:p>
          <a:p>
            <a:pPr lvl="0" defTabSz="914316">
              <a:lnSpc>
                <a:spcPct val="100000"/>
              </a:lnSpc>
              <a:spcBef>
                <a:spcPts val="1200"/>
              </a:spcBef>
              <a:defRPr sz="1800"/>
            </a:pPr>
            <a:r>
              <a:rPr sz="1100" dirty="0">
                <a:latin typeface="Verdana"/>
                <a:ea typeface="Verdana"/>
                <a:cs typeface="Verdana"/>
                <a:sym typeface="Verdana"/>
              </a:rPr>
              <a:t>Explain that for non-virtualized customers, the steps are even greater</a:t>
            </a:r>
            <a:r>
              <a:rPr sz="1100" dirty="0" smtClean="0">
                <a:latin typeface="Verdana"/>
                <a:ea typeface="Verdana"/>
                <a:cs typeface="Verdana"/>
                <a:sym typeface="Verdana"/>
              </a:rPr>
              <a:t>.</a:t>
            </a:r>
            <a:endParaRPr lang="en-US" sz="1100" dirty="0" smtClean="0">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01076362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29915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273735225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563562668"/>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a:solidFill>
                  <a:srgbClr val="7F7F7F"/>
                </a:solidFill>
                <a:latin typeface="Arial"/>
                <a:ea typeface="Arial"/>
                <a:cs typeface="Arial"/>
                <a:sym typeface="Arial"/>
              </a:rPr>
              <a:t>© Copyright 2015 Pivotal. All rights reserved.</a:t>
            </a:r>
          </a:p>
        </p:txBody>
      </p:sp>
      <p:pic>
        <p:nvPicPr>
          <p:cNvPr id="21" name="Shape 21" descr="Pivotal_Logo_white.png"/>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999856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3" name="Shape 59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
        <p:nvSpPr>
          <p:cNvPr id="594" name="Shape 5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5" name="Shape 5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6" name="Shape 5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12157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589137"/>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body" idx="1"/>
          </p:nvPr>
        </p:nvSpPr>
        <p:spPr>
          <a:xfrm>
            <a:off x="366712" y="1074737"/>
            <a:ext cx="8410574" cy="3382961"/>
          </a:xfrm>
          <a:prstGeom prst="rect">
            <a:avLst/>
          </a:prstGeom>
          <a:noFill/>
          <a:ln>
            <a:noFill/>
          </a:ln>
        </p:spPr>
        <p:txBody>
          <a:bodyPr lIns="91425" tIns="91425" rIns="91425" bIns="91425" anchor="t" anchorCtr="0"/>
          <a:lstStyle>
            <a:lvl1pPr lvl="0" rtl="0">
              <a:spcBef>
                <a:spcPts val="1200"/>
              </a:spcBef>
              <a:buClr>
                <a:srgbClr val="ADC339"/>
              </a:buClr>
              <a:buFont typeface="Arial"/>
              <a:buChar char="•"/>
              <a:defRPr/>
            </a:lvl1pPr>
            <a:lvl2pPr lvl="1" rtl="0">
              <a:spcBef>
                <a:spcPts val="300"/>
              </a:spcBef>
              <a:buClr>
                <a:srgbClr val="ADC339"/>
              </a:buClr>
              <a:buFont typeface="Arial"/>
              <a:buChar char="–"/>
              <a:defRPr/>
            </a:lvl2pPr>
            <a:lvl3pPr lvl="2" rtl="0">
              <a:spcBef>
                <a:spcPts val="300"/>
              </a:spcBef>
              <a:buClr>
                <a:srgbClr val="ADC339"/>
              </a:buClr>
              <a:buFont typeface="Arial"/>
              <a:buChar char="▪"/>
              <a:defRPr/>
            </a:lvl3pPr>
            <a:lvl4pPr marL="1658938" lvl="3" indent="-122238" rtl="0">
              <a:spcBef>
                <a:spcPts val="300"/>
              </a:spcBef>
              <a:buClr>
                <a:srgbClr val="ADC339"/>
              </a:buClr>
              <a:buFont typeface="Arial"/>
              <a:buChar char="—"/>
              <a:defRPr/>
            </a:lvl4pPr>
            <a:lvl5pPr lvl="4" rtl="0">
              <a:spcBef>
                <a:spcPts val="300"/>
              </a:spcBef>
              <a:buClr>
                <a:srgbClr val="ADC339"/>
              </a:buClr>
              <a:buFont typeface="Arial"/>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pic>
        <p:nvPicPr>
          <p:cNvPr id="43" name="Shape 43"/>
          <p:cNvPicPr preferRelativeResize="0"/>
          <p:nvPr/>
        </p:nvPicPr>
        <p:blipFill rotWithShape="1">
          <a:blip r:embed="rId2">
            <a:alphaModFix/>
          </a:blip>
          <a:srcRect l="52000"/>
          <a:stretch/>
        </p:blipFill>
        <p:spPr>
          <a:xfrm rot="10800000">
            <a:off x="8991600" y="344823"/>
            <a:ext cx="152399" cy="1562433"/>
          </a:xfrm>
          <a:prstGeom prst="rect">
            <a:avLst/>
          </a:prstGeom>
          <a:noFill/>
          <a:ln>
            <a:noFill/>
          </a:ln>
        </p:spPr>
      </p:pic>
    </p:spTree>
    <p:extLst>
      <p:ext uri="{BB962C8B-B14F-4D97-AF65-F5344CB8AC3E}">
        <p14:creationId xmlns:p14="http://schemas.microsoft.com/office/powerpoint/2010/main" val="3173693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2638259"/>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44403062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2056" y="4855076"/>
            <a:ext cx="731520" cy="171298"/>
          </a:xfrm>
          <a:prstGeom prst="rect">
            <a:avLst/>
          </a:prstGeom>
        </p:spPr>
      </p:pic>
      <p:sp>
        <p:nvSpPr>
          <p:cNvPr id="9" name="Picture Placeholder 8"/>
          <p:cNvSpPr>
            <a:spLocks noGrp="1"/>
          </p:cNvSpPr>
          <p:nvPr>
            <p:ph type="pic" sz="quarter" idx="14"/>
          </p:nvPr>
        </p:nvSpPr>
        <p:spPr>
          <a:xfrm>
            <a:off x="6099048"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Tree>
    <p:extLst>
      <p:ext uri="{BB962C8B-B14F-4D97-AF65-F5344CB8AC3E}">
        <p14:creationId xmlns:p14="http://schemas.microsoft.com/office/powerpoint/2010/main" val="165481553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759851101"/>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64451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720600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2522373"/>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724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8296298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7477406"/>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12648" y="171451"/>
            <a:ext cx="8153399" cy="74294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dt" idx="10"/>
          </p:nvPr>
        </p:nvSpPr>
        <p:spPr>
          <a:xfrm>
            <a:off x="6096001" y="4686300"/>
            <a:ext cx="2666999" cy="273844"/>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9" name="Shape 39"/>
          <p:cNvSpPr txBox="1">
            <a:spLocks noGrp="1"/>
          </p:cNvSpPr>
          <p:nvPr>
            <p:ph type="ftr" idx="11"/>
          </p:nvPr>
        </p:nvSpPr>
        <p:spPr>
          <a:xfrm>
            <a:off x="609601" y="4686154"/>
            <a:ext cx="5421083" cy="273844"/>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40" name="Shape 40"/>
          <p:cNvSpPr txBox="1">
            <a:spLocks noGrp="1"/>
          </p:cNvSpPr>
          <p:nvPr>
            <p:ph type="sldNum" idx="12"/>
          </p:nvPr>
        </p:nvSpPr>
        <p:spPr>
          <a:xfrm>
            <a:off x="1" y="954166"/>
            <a:ext cx="533399" cy="18335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1400" b="1" i="0" u="none" strike="noStrike" cap="none">
                <a:solidFill>
                  <a:srgbClr val="FFFFFF"/>
                </a:solidFill>
                <a:latin typeface="Questrial"/>
                <a:ea typeface="Questrial"/>
                <a:cs typeface="Questrial"/>
                <a:sym typeface="Questrial"/>
              </a:rPr>
              <a:t>‹#›</a:t>
            </a:fld>
            <a:endParaRPr lang="en-US" sz="1400" b="1" i="0" u="none" strike="noStrike" cap="none">
              <a:solidFill>
                <a:srgbClr val="FFFFFF"/>
              </a:solidFill>
              <a:latin typeface="Questrial"/>
              <a:ea typeface="Questrial"/>
              <a:cs typeface="Questrial"/>
              <a:sym typeface="Questrial"/>
            </a:endParaRPr>
          </a:p>
        </p:txBody>
      </p:sp>
      <p:sp>
        <p:nvSpPr>
          <p:cNvPr id="41" name="Shape 41"/>
          <p:cNvSpPr txBox="1">
            <a:spLocks noGrp="1"/>
          </p:cNvSpPr>
          <p:nvPr>
            <p:ph type="body" idx="1"/>
          </p:nvPr>
        </p:nvSpPr>
        <p:spPr>
          <a:xfrm>
            <a:off x="612648" y="1200150"/>
            <a:ext cx="8153399" cy="337185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extLst>
      <p:ext uri="{BB962C8B-B14F-4D97-AF65-F5344CB8AC3E}">
        <p14:creationId xmlns:p14="http://schemas.microsoft.com/office/powerpoint/2010/main" val="3172490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609601" y="171451"/>
            <a:ext cx="8153399" cy="74294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8" name="Shape 88"/>
          <p:cNvSpPr txBox="1">
            <a:spLocks noGrp="1"/>
          </p:cNvSpPr>
          <p:nvPr>
            <p:ph type="dt" idx="10"/>
          </p:nvPr>
        </p:nvSpPr>
        <p:spPr>
          <a:xfrm>
            <a:off x="6096001" y="4686300"/>
            <a:ext cx="2666999" cy="273844"/>
          </a:xfrm>
          <a:prstGeom prst="rect">
            <a:avLst/>
          </a:prstGeom>
          <a:noFill/>
          <a:ln>
            <a:noFill/>
          </a:ln>
        </p:spPr>
        <p:txBody>
          <a:bodyPr lIns="91425" tIns="91425" rIns="91425" bIns="91425" anchor="ctr" anchorCtr="0"/>
          <a:lstStyle>
            <a:lvl1pPr marL="0" marR="0" lvl="0" indent="0" algn="l" rtl="0">
              <a:spcBef>
                <a:spcPts val="0"/>
              </a:spcBef>
              <a:buNone/>
              <a:defRPr sz="1400">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9" name="Shape 89"/>
          <p:cNvSpPr txBox="1">
            <a:spLocks noGrp="1"/>
          </p:cNvSpPr>
          <p:nvPr>
            <p:ph type="ftr" idx="11"/>
          </p:nvPr>
        </p:nvSpPr>
        <p:spPr>
          <a:xfrm>
            <a:off x="609601" y="4686154"/>
            <a:ext cx="5421083" cy="273844"/>
          </a:xfrm>
          <a:prstGeom prst="rect">
            <a:avLst/>
          </a:prstGeom>
          <a:noFill/>
          <a:ln>
            <a:noFill/>
          </a:ln>
        </p:spPr>
        <p:txBody>
          <a:bodyPr lIns="91425" tIns="91425" rIns="91425" bIns="91425" anchor="ctr" anchorCtr="0"/>
          <a:lstStyle>
            <a:lvl1pPr marL="0" marR="0" lvl="0" indent="0" algn="r" rtl="0">
              <a:spcBef>
                <a:spcPts val="0"/>
              </a:spcBef>
              <a:buNone/>
              <a:defRPr sz="1400">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0" name="Shape 90"/>
          <p:cNvSpPr txBox="1">
            <a:spLocks noGrp="1"/>
          </p:cNvSpPr>
          <p:nvPr>
            <p:ph type="sldNum" idx="12"/>
          </p:nvPr>
        </p:nvSpPr>
        <p:spPr>
          <a:xfrm>
            <a:off x="1" y="954166"/>
            <a:ext cx="533399" cy="18335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1400" b="1">
                <a:solidFill>
                  <a:srgbClr val="FFFFFF"/>
                </a:solidFill>
                <a:latin typeface="Questrial"/>
                <a:ea typeface="Questrial"/>
                <a:cs typeface="Questrial"/>
                <a:sym typeface="Questrial"/>
              </a:rPr>
              <a:t>‹#›</a:t>
            </a:fld>
            <a:endParaRPr lang="en-US" sz="1400" b="1">
              <a:solidFill>
                <a:srgbClr val="FFFFFF"/>
              </a:solidFill>
              <a:latin typeface="Questrial"/>
              <a:ea typeface="Questrial"/>
              <a:cs typeface="Questrial"/>
              <a:sym typeface="Questrial"/>
            </a:endParaRPr>
          </a:p>
        </p:txBody>
      </p:sp>
    </p:spTree>
    <p:extLst>
      <p:ext uri="{BB962C8B-B14F-4D97-AF65-F5344CB8AC3E}">
        <p14:creationId xmlns:p14="http://schemas.microsoft.com/office/powerpoint/2010/main" val="399979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19325403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Main Page">
    <p:spTree>
      <p:nvGrpSpPr>
        <p:cNvPr id="1" name=""/>
        <p:cNvGrpSpPr/>
        <p:nvPr/>
      </p:nvGrpSpPr>
      <p:grpSpPr>
        <a:xfrm>
          <a:off x="0" y="0"/>
          <a:ext cx="0" cy="0"/>
          <a:chOff x="0" y="0"/>
          <a:chExt cx="0" cy="0"/>
        </a:xfrm>
      </p:grpSpPr>
      <p:sp>
        <p:nvSpPr>
          <p:cNvPr id="2" name="Title 1"/>
          <p:cNvSpPr>
            <a:spLocks noGrp="1"/>
          </p:cNvSpPr>
          <p:nvPr>
            <p:ph type="title"/>
          </p:nvPr>
        </p:nvSpPr>
        <p:spPr>
          <a:xfrm>
            <a:off x="3106096"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3106674"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4"/>
          </p:nvPr>
        </p:nvSpPr>
        <p:spPr>
          <a:xfrm>
            <a:off x="0"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666804299"/>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90310890"/>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505937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764785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399431128"/>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7290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246174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E232D"/>
        </a:soli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30202612"/>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342231"/>
            <a:ext cx="6662271" cy="36355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519381"/>
            <a:ext cx="8229600" cy="3075242"/>
          </a:xfrm>
          <a:prstGeom prst="rect">
            <a:avLst/>
          </a:prstGeom>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986035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Main Page">
    <p:spTree>
      <p:nvGrpSpPr>
        <p:cNvPr id="1" name=""/>
        <p:cNvGrpSpPr/>
        <p:nvPr/>
      </p:nvGrpSpPr>
      <p:grpSpPr>
        <a:xfrm>
          <a:off x="0" y="0"/>
          <a:ext cx="0" cy="0"/>
          <a:chOff x="0" y="0"/>
          <a:chExt cx="0" cy="0"/>
        </a:xfrm>
      </p:grpSpPr>
      <p:sp>
        <p:nvSpPr>
          <p:cNvPr id="2" name="Title 1"/>
          <p:cNvSpPr>
            <a:spLocks noGrp="1"/>
          </p:cNvSpPr>
          <p:nvPr>
            <p:ph type="title"/>
          </p:nvPr>
        </p:nvSpPr>
        <p:spPr>
          <a:xfrm>
            <a:off x="6172200"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6172572"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0"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47624469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Main Page">
    <p:spTree>
      <p:nvGrpSpPr>
        <p:cNvPr id="1" name=""/>
        <p:cNvGrpSpPr/>
        <p:nvPr/>
      </p:nvGrpSpPr>
      <p:grpSpPr>
        <a:xfrm>
          <a:off x="0" y="0"/>
          <a:ext cx="0" cy="0"/>
          <a:chOff x="0" y="0"/>
          <a:chExt cx="0" cy="0"/>
        </a:xfrm>
      </p:grpSpPr>
      <p:sp>
        <p:nvSpPr>
          <p:cNvPr id="2" name="Title 1"/>
          <p:cNvSpPr>
            <a:spLocks noGrp="1"/>
          </p:cNvSpPr>
          <p:nvPr>
            <p:ph type="title"/>
          </p:nvPr>
        </p:nvSpPr>
        <p:spPr>
          <a:xfrm>
            <a:off x="48247"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48619"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3045129"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1144" y="4855076"/>
            <a:ext cx="731520" cy="171298"/>
          </a:xfrm>
          <a:prstGeom prst="rect">
            <a:avLst/>
          </a:prstGeom>
        </p:spPr>
      </p:pic>
    </p:spTree>
    <p:extLst>
      <p:ext uri="{BB962C8B-B14F-4D97-AF65-F5344CB8AC3E}">
        <p14:creationId xmlns:p14="http://schemas.microsoft.com/office/powerpoint/2010/main" val="70068701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P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8" name="Picture Placeholder 8"/>
          <p:cNvSpPr>
            <a:spLocks noGrp="1"/>
          </p:cNvSpPr>
          <p:nvPr>
            <p:ph type="pic" sz="quarter" idx="15"/>
          </p:nvPr>
        </p:nvSpPr>
        <p:spPr>
          <a:xfrm>
            <a:off x="457200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10" name="Picture 9"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090" y="4848817"/>
            <a:ext cx="798210" cy="185583"/>
          </a:xfrm>
          <a:prstGeom prst="rect">
            <a:avLst/>
          </a:prstGeom>
        </p:spPr>
      </p:pic>
      <p:sp>
        <p:nvSpPr>
          <p:cNvPr id="18"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effectLst>
                  <a:outerShdw blurRad="50800" dist="38100" dir="2700000" algn="tl" rotWithShape="0">
                    <a:prstClr val="black">
                      <a:alpha val="40000"/>
                    </a:prstClr>
                  </a:outerShdw>
                </a:effectLst>
                <a:latin typeface="Arial"/>
                <a:cs typeface="Arial"/>
              </a:defRPr>
            </a:lvl1pPr>
          </a:lstStyle>
          <a:p>
            <a:r>
              <a:rPr lang="en-US" dirty="0" smtClean="0"/>
              <a:t>Click to edit Master title style</a:t>
            </a:r>
            <a:endParaRPr lang="en-US" dirty="0"/>
          </a:p>
        </p:txBody>
      </p:sp>
      <p:sp>
        <p:nvSpPr>
          <p:cNvPr id="19"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FFFFFF"/>
                </a:solidFill>
                <a:effectLst>
                  <a:outerShdw blurRad="50800" dist="38100" dir="2700000" algn="tl" rotWithShape="0">
                    <a:prstClr val="black">
                      <a:alpha val="40000"/>
                    </a:prstClr>
                  </a:outerShdw>
                </a:effectLst>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370873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197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theme" Target="../theme/theme3.xml"/><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4.xml"/><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101" r:id="rId2"/>
    <p:sldLayoutId id="2147484103" r:id="rId3"/>
    <p:sldLayoutId id="2147484102" r:id="rId4"/>
    <p:sldLayoutId id="2147484104" r:id="rId5"/>
    <p:sldLayoutId id="2147484105" r:id="rId6"/>
    <p:sldLayoutId id="2147484099" r:id="rId7"/>
    <p:sldLayoutId id="2147484100" r:id="rId8"/>
    <p:sldLayoutId id="2147484106" r:id="rId9"/>
    <p:sldLayoutId id="2147484108" r:id="rId10"/>
    <p:sldLayoutId id="2147484121" r:id="rId11"/>
    <p:sldLayoutId id="2147484169" r:id="rId12"/>
    <p:sldLayoutId id="2147484170" r:id="rId13"/>
    <p:sldLayoutId id="2147484171" r:id="rId14"/>
    <p:sldLayoutId id="2147484172" r:id="rId15"/>
    <p:sldLayoutId id="2147484173" r:id="rId16"/>
    <p:sldLayoutId id="2147484174" r:id="rId1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083622"/>
      </p:ext>
    </p:extLst>
  </p:cSld>
  <p:clrMap bg1="lt1" tx1="dk1" bg2="lt2" tx2="dk2" accent1="accent1" accent2="accent2" accent3="accent3" accent4="accent4" accent5="accent5" accent6="accent6" hlink="hlink" folHlink="folHlink"/>
  <p:sldLayoutIdLst>
    <p:sldLayoutId id="2147484119" r:id="rId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4069310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8" r:id="rId8"/>
    <p:sldLayoutId id="2147484175" r:id="rId9"/>
    <p:sldLayoutId id="2147484176" r:id="rId10"/>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191159950"/>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97916"/>
      </p:ext>
    </p:extLst>
  </p:cSld>
  <p:clrMap bg1="lt1" tx1="dk1" bg2="lt2" tx2="dk2" accent1="accent1" accent2="accent2" accent3="accent3" accent4="accent4" accent5="accent5" accent6="accent6" hlink="hlink" folHlink="folHlink"/>
  <p:sldLayoutIdLst>
    <p:sldLayoutId id="2147484140" r:id="rId1"/>
    <p:sldLayoutId id="2147484167" r:id="rId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jpeg"/><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61.png"/><Relationship Id="rId6"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29.emf"/><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s>
</file>

<file path=ppt/slides/_rels/slide21.xml.rels><?xml version="1.0" encoding="UTF-8" standalone="yes"?>
<Relationships xmlns="http://schemas.openxmlformats.org/package/2006/relationships"><Relationship Id="rId11" Type="http://schemas.openxmlformats.org/officeDocument/2006/relationships/image" Target="../media/image18.jpg"/><Relationship Id="rId12" Type="http://schemas.openxmlformats.org/officeDocument/2006/relationships/image" Target="../media/image19.emf"/><Relationship Id="rId13" Type="http://schemas.openxmlformats.org/officeDocument/2006/relationships/image" Target="../media/image20.emf"/><Relationship Id="rId14" Type="http://schemas.openxmlformats.org/officeDocument/2006/relationships/image" Target="../media/image21.emf"/><Relationship Id="rId15" Type="http://schemas.openxmlformats.org/officeDocument/2006/relationships/image" Target="../media/image22.emf"/><Relationship Id="rId16" Type="http://schemas.openxmlformats.org/officeDocument/2006/relationships/image" Target="../media/image30.png"/><Relationship Id="rId17" Type="http://schemas.openxmlformats.org/officeDocument/2006/relationships/image" Target="../media/image31.emf"/><Relationship Id="rId18" Type="http://schemas.openxmlformats.org/officeDocument/2006/relationships/image" Target="../media/image32.emf"/><Relationship Id="rId19" Type="http://schemas.openxmlformats.org/officeDocument/2006/relationships/image" Target="../media/image33.emf"/><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png"/><Relationship Id="rId7" Type="http://schemas.openxmlformats.org/officeDocument/2006/relationships/image" Target="../media/image27.gif"/><Relationship Id="rId8" Type="http://schemas.openxmlformats.org/officeDocument/2006/relationships/image" Target="../media/image28.png"/><Relationship Id="rId9" Type="http://schemas.openxmlformats.org/officeDocument/2006/relationships/image" Target="../media/image29.emf"/><Relationship Id="rId10"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gif"/><Relationship Id="rId5" Type="http://schemas.openxmlformats.org/officeDocument/2006/relationships/image" Target="../media/image75.png"/><Relationship Id="rId6" Type="http://schemas.openxmlformats.org/officeDocument/2006/relationships/image" Target="../media/image43.png"/><Relationship Id="rId7" Type="http://schemas.openxmlformats.org/officeDocument/2006/relationships/image" Target="../media/image76.jpe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1" Type="http://schemas.openxmlformats.org/officeDocument/2006/relationships/image" Target="../media/image27.gif"/><Relationship Id="rId12" Type="http://schemas.openxmlformats.org/officeDocument/2006/relationships/image" Target="../media/image28.png"/><Relationship Id="rId13" Type="http://schemas.openxmlformats.org/officeDocument/2006/relationships/image" Target="../media/image29.emf"/><Relationship Id="rId14" Type="http://schemas.openxmlformats.org/officeDocument/2006/relationships/image" Target="../media/image17.emf"/><Relationship Id="rId15" Type="http://schemas.openxmlformats.org/officeDocument/2006/relationships/image" Target="../media/image18.jpg"/><Relationship Id="rId16" Type="http://schemas.openxmlformats.org/officeDocument/2006/relationships/image" Target="../media/image19.emf"/><Relationship Id="rId17" Type="http://schemas.openxmlformats.org/officeDocument/2006/relationships/image" Target="../media/image20.emf"/><Relationship Id="rId18" Type="http://schemas.openxmlformats.org/officeDocument/2006/relationships/image" Target="../media/image21.emf"/><Relationship Id="rId19" Type="http://schemas.openxmlformats.org/officeDocument/2006/relationships/image" Target="../media/image30.png"/><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24.emf"/><Relationship Id="rId9" Type="http://schemas.openxmlformats.org/officeDocument/2006/relationships/image" Target="../media/image25.emf"/><Relationship Id="rId10"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86.jpg"/><Relationship Id="rId4"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87.jp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3.png"/><Relationship Id="rId3" Type="http://schemas.openxmlformats.org/officeDocument/2006/relationships/image" Target="../media/image9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9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99.png"/></Relationships>
</file>

<file path=ppt/slides/_rels/slide38.xml.rels><?xml version="1.0" encoding="UTF-8" standalone="yes"?>
<Relationships xmlns="http://schemas.openxmlformats.org/package/2006/relationships"><Relationship Id="rId11" Type="http://schemas.openxmlformats.org/officeDocument/2006/relationships/image" Target="../media/image108.png"/><Relationship Id="rId12" Type="http://schemas.openxmlformats.org/officeDocument/2006/relationships/image" Target="../media/image109.png"/><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0"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11.jpeg"/><Relationship Id="rId4" Type="http://schemas.openxmlformats.org/officeDocument/2006/relationships/image" Target="../media/image112.emf"/><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image" Target="../media/image1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1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1" Type="http://schemas.openxmlformats.org/officeDocument/2006/relationships/image" Target="../media/image25.emf"/><Relationship Id="rId12" Type="http://schemas.openxmlformats.org/officeDocument/2006/relationships/image" Target="../media/image26.png"/><Relationship Id="rId13" Type="http://schemas.openxmlformats.org/officeDocument/2006/relationships/image" Target="../media/image27.gif"/><Relationship Id="rId14" Type="http://schemas.openxmlformats.org/officeDocument/2006/relationships/image" Target="../media/image28.png"/><Relationship Id="rId15" Type="http://schemas.openxmlformats.org/officeDocument/2006/relationships/image" Target="../media/image29.emf"/><Relationship Id="rId16" Type="http://schemas.openxmlformats.org/officeDocument/2006/relationships/image" Target="../media/image30.png"/><Relationship Id="rId17" Type="http://schemas.openxmlformats.org/officeDocument/2006/relationships/image" Target="../media/image31.emf"/><Relationship Id="rId18" Type="http://schemas.openxmlformats.org/officeDocument/2006/relationships/image" Target="../media/image32.emf"/><Relationship Id="rId19" Type="http://schemas.openxmlformats.org/officeDocument/2006/relationships/image" Target="../media/image33.emf"/><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7.emf"/><Relationship Id="rId4" Type="http://schemas.openxmlformats.org/officeDocument/2006/relationships/image" Target="../media/image18.jpg"/><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22.emf"/><Relationship Id="rId9" Type="http://schemas.openxmlformats.org/officeDocument/2006/relationships/image" Target="../media/image23.emf"/><Relationship Id="rId10" Type="http://schemas.openxmlformats.org/officeDocument/2006/relationships/image" Target="../media/image2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1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1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 Id="rId3"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gif"/></Relationships>
</file>

<file path=ppt/slides/_rels/slide9.xml.rels><?xml version="1.0" encoding="UTF-8" standalone="yes"?>
<Relationships xmlns="http://schemas.openxmlformats.org/package/2006/relationships"><Relationship Id="rId11" Type="http://schemas.openxmlformats.org/officeDocument/2006/relationships/image" Target="../media/image31.emf"/><Relationship Id="rId12" Type="http://schemas.openxmlformats.org/officeDocument/2006/relationships/image" Target="../media/image32.emf"/><Relationship Id="rId13" Type="http://schemas.openxmlformats.org/officeDocument/2006/relationships/image" Target="../media/image33.emf"/><Relationship Id="rId14" Type="http://schemas.openxmlformats.org/officeDocument/2006/relationships/image" Target="../media/image24.emf"/><Relationship Id="rId15" Type="http://schemas.openxmlformats.org/officeDocument/2006/relationships/image" Target="../media/image25.emf"/><Relationship Id="rId16" Type="http://schemas.openxmlformats.org/officeDocument/2006/relationships/image" Target="../media/image26.png"/><Relationship Id="rId17" Type="http://schemas.openxmlformats.org/officeDocument/2006/relationships/image" Target="../media/image27.gif"/><Relationship Id="rId18" Type="http://schemas.openxmlformats.org/officeDocument/2006/relationships/image" Target="../media/image28.png"/><Relationship Id="rId19" Type="http://schemas.openxmlformats.org/officeDocument/2006/relationships/image" Target="../media/image29.emf"/><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7.emf"/><Relationship Id="rId4" Type="http://schemas.openxmlformats.org/officeDocument/2006/relationships/image" Target="../media/image18.jpg"/><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22.emf"/><Relationship Id="rId9" Type="http://schemas.openxmlformats.org/officeDocument/2006/relationships/image" Target="../media/image30.png"/><Relationship Id="rId10"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4854082" cy="1791724"/>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Introduction to Pivotal Cloud Foundry</a:t>
            </a:r>
            <a:endParaRPr lang="en-US" sz="4000" b="0" dirty="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42928" y="174323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endPar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p:txBody>
      </p:sp>
    </p:spTree>
    <p:extLst>
      <p:ext uri="{BB962C8B-B14F-4D97-AF65-F5344CB8AC3E}">
        <p14:creationId xmlns:p14="http://schemas.microsoft.com/office/powerpoint/2010/main" val="34078919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1" y="4142373"/>
            <a:ext cx="5429612" cy="1056822"/>
          </a:xfrm>
          <a:prstGeom prst="rect">
            <a:avLst/>
          </a:prstGeom>
          <a:noFill/>
          <a:ln>
            <a:noFill/>
          </a:ln>
        </p:spPr>
      </p:pic>
      <p:sp>
        <p:nvSpPr>
          <p:cNvPr id="978" name="Shape 978"/>
          <p:cNvSpPr/>
          <p:nvPr/>
        </p:nvSpPr>
        <p:spPr>
          <a:xfrm>
            <a:off x="0" y="1598501"/>
            <a:ext cx="5200649" cy="1350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79" name="Shape 979"/>
          <p:cNvSpPr/>
          <p:nvPr/>
        </p:nvSpPr>
        <p:spPr>
          <a:xfrm>
            <a:off x="18436" y="1961632"/>
            <a:ext cx="5182214" cy="210025"/>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0" name="Shape 980"/>
          <p:cNvSpPr/>
          <p:nvPr/>
        </p:nvSpPr>
        <p:spPr>
          <a:xfrm>
            <a:off x="18436" y="2400750"/>
            <a:ext cx="5182214" cy="1629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1" name="Shape 981"/>
          <p:cNvSpPr/>
          <p:nvPr/>
        </p:nvSpPr>
        <p:spPr>
          <a:xfrm>
            <a:off x="18436" y="2624633"/>
            <a:ext cx="5182214" cy="378922"/>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2" name="Shape 982"/>
          <p:cNvSpPr/>
          <p:nvPr/>
        </p:nvSpPr>
        <p:spPr>
          <a:xfrm>
            <a:off x="0" y="3112925"/>
            <a:ext cx="2533650" cy="392280"/>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3" name="Shape 983"/>
          <p:cNvSpPr/>
          <p:nvPr/>
        </p:nvSpPr>
        <p:spPr>
          <a:xfrm>
            <a:off x="1515" y="4172789"/>
            <a:ext cx="5313442" cy="178481"/>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4" name="Shape 984"/>
          <p:cNvSpPr/>
          <p:nvPr/>
        </p:nvSpPr>
        <p:spPr>
          <a:xfrm>
            <a:off x="1515" y="3747932"/>
            <a:ext cx="5313442" cy="309725"/>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5" name="Shape 985"/>
          <p:cNvSpPr/>
          <p:nvPr/>
        </p:nvSpPr>
        <p:spPr>
          <a:xfrm>
            <a:off x="1507" y="874608"/>
            <a:ext cx="5200649" cy="4398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6" name="Shape 986"/>
          <p:cNvSpPr/>
          <p:nvPr/>
        </p:nvSpPr>
        <p:spPr>
          <a:xfrm>
            <a:off x="0" y="1382600"/>
            <a:ext cx="5200649" cy="1350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7" name="Shape 987"/>
          <p:cNvSpPr/>
          <p:nvPr/>
        </p:nvSpPr>
        <p:spPr>
          <a:xfrm>
            <a:off x="0" y="362509"/>
            <a:ext cx="5200649" cy="189944"/>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8" name="Shape 988"/>
          <p:cNvSpPr/>
          <p:nvPr/>
        </p:nvSpPr>
        <p:spPr>
          <a:xfrm>
            <a:off x="1752600" y="368287"/>
            <a:ext cx="1149349" cy="223137"/>
          </a:xfrm>
          <a:prstGeom prst="rect">
            <a:avLst/>
          </a:prstGeom>
          <a:solidFill>
            <a:schemeClr val="dk1"/>
          </a:solidFill>
          <a:ln>
            <a:no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Firewall &amp; Routes</a:t>
            </a: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Service Bindings</a:t>
            </a: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 Lifecycle</a:t>
            </a: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Runtime Installation &amp; Config</a:t>
            </a: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Middleware Installation &amp; Config</a:t>
            </a: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Application Installation &amp; Config</a:t>
            </a: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 Lifecycle</a:t>
            </a: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8" name="Shape 998"/>
          <p:cNvCxnSpPr/>
          <p:nvPr/>
        </p:nvCxnSpPr>
        <p:spPr>
          <a:xfrm flipH="1" flipV="1">
            <a:off x="5321109" y="3902795"/>
            <a:ext cx="836456" cy="239580"/>
          </a:xfrm>
          <a:prstGeom prst="straightConnector1">
            <a:avLst/>
          </a:prstGeom>
          <a:noFill/>
          <a:ln w="57150" cap="flat" cmpd="sng">
            <a:solidFill>
              <a:srgbClr val="008774"/>
            </a:solidFill>
            <a:prstDash val="solid"/>
            <a:miter/>
            <a:headEnd type="none" w="med" len="med"/>
            <a:tailEnd type="stealth" w="lg" len="lg"/>
          </a:ln>
        </p:spPr>
      </p:cxnSp>
      <p:cxnSp>
        <p:nvCxnSpPr>
          <p:cNvPr id="999" name="Shape 999"/>
          <p:cNvCxnSpPr/>
          <p:nvPr/>
        </p:nvCxnSpPr>
        <p:spPr>
          <a:xfrm flipH="1">
            <a:off x="5321109" y="4172782"/>
            <a:ext cx="836456" cy="96550"/>
          </a:xfrm>
          <a:prstGeom prst="straightConnector1">
            <a:avLst/>
          </a:prstGeom>
          <a:noFill/>
          <a:ln w="57150" cap="flat" cmpd="sng">
            <a:solidFill>
              <a:srgbClr val="008774"/>
            </a:solidFill>
            <a:prstDash val="solid"/>
            <a:miter/>
            <a:headEnd type="none" w="med" len="med"/>
            <a:tailEnd type="stealth" w="lg" len="lg"/>
          </a:ln>
        </p:spPr>
      </p:cxn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cxnSp>
        <p:nvCxnSpPr>
          <p:cNvPr id="1001" name="Shape 1001"/>
          <p:cNvCxnSpPr/>
          <p:nvPr/>
        </p:nvCxnSpPr>
        <p:spPr>
          <a:xfrm flipH="1" flipV="1">
            <a:off x="5245373" y="2825840"/>
            <a:ext cx="912193" cy="54600"/>
          </a:xfrm>
          <a:prstGeom prst="straightConnector1">
            <a:avLst/>
          </a:prstGeom>
          <a:noFill/>
          <a:ln w="57150" cap="flat" cmpd="sng">
            <a:solidFill>
              <a:srgbClr val="008774"/>
            </a:solidFill>
            <a:prstDash val="solid"/>
            <a:miter/>
            <a:headEnd type="none" w="med" len="med"/>
            <a:tailEnd type="stealth" w="lg" len="lg"/>
          </a:ln>
        </p:spPr>
      </p:cxnSp>
      <p:cxnSp>
        <p:nvCxnSpPr>
          <p:cNvPr id="1002" name="Shape 1002"/>
          <p:cNvCxnSpPr/>
          <p:nvPr/>
        </p:nvCxnSpPr>
        <p:spPr>
          <a:xfrm flipH="1" flipV="1">
            <a:off x="5245373" y="2501899"/>
            <a:ext cx="912192" cy="1"/>
          </a:xfrm>
          <a:prstGeom prst="straightConnector1">
            <a:avLst/>
          </a:prstGeom>
          <a:noFill/>
          <a:ln w="57150" cap="flat" cmpd="sng">
            <a:solidFill>
              <a:srgbClr val="008774"/>
            </a:solidFill>
            <a:prstDash val="solid"/>
            <a:miter/>
            <a:headEnd type="none" w="med" len="med"/>
            <a:tailEnd type="stealth" w="lg" len="lg"/>
          </a:ln>
        </p:spPr>
      </p:cxnSp>
      <p:cxnSp>
        <p:nvCxnSpPr>
          <p:cNvPr id="1003" name="Shape 1003"/>
          <p:cNvCxnSpPr/>
          <p:nvPr/>
        </p:nvCxnSpPr>
        <p:spPr>
          <a:xfrm flipH="1" flipV="1">
            <a:off x="5245373" y="2048658"/>
            <a:ext cx="912193" cy="123000"/>
          </a:xfrm>
          <a:prstGeom prst="straightConnector1">
            <a:avLst/>
          </a:prstGeom>
          <a:noFill/>
          <a:ln w="57150" cap="flat" cmpd="sng">
            <a:solidFill>
              <a:srgbClr val="008774"/>
            </a:solidFill>
            <a:prstDash val="solid"/>
            <a:miter/>
            <a:headEnd type="none" w="med" len="med"/>
            <a:tailEnd type="stealth" w="lg" len="lg"/>
          </a:ln>
        </p:spPr>
      </p:cxnSp>
      <p:cxnSp>
        <p:nvCxnSpPr>
          <p:cNvPr id="1004" name="Shape 1004"/>
          <p:cNvCxnSpPr>
            <a:endCxn id="978" idx="3"/>
          </p:cNvCxnSpPr>
          <p:nvPr/>
        </p:nvCxnSpPr>
        <p:spPr>
          <a:xfrm flipH="1" flipV="1">
            <a:off x="5200649" y="1666026"/>
            <a:ext cx="956916" cy="190636"/>
          </a:xfrm>
          <a:prstGeom prst="straightConnector1">
            <a:avLst/>
          </a:prstGeom>
          <a:noFill/>
          <a:ln w="57150" cap="flat" cmpd="sng">
            <a:solidFill>
              <a:srgbClr val="008774"/>
            </a:solidFill>
            <a:prstDash val="solid"/>
            <a:miter/>
            <a:headEnd type="none" w="med" len="med"/>
            <a:tailEnd type="stealth" w="lg" len="lg"/>
          </a:ln>
        </p:spPr>
      </p:cxnSp>
      <p:cxnSp>
        <p:nvCxnSpPr>
          <p:cNvPr id="1005" name="Shape 1005"/>
          <p:cNvCxnSpPr>
            <a:endCxn id="986" idx="3"/>
          </p:cNvCxnSpPr>
          <p:nvPr/>
        </p:nvCxnSpPr>
        <p:spPr>
          <a:xfrm flipH="1" flipV="1">
            <a:off x="5200649" y="1450125"/>
            <a:ext cx="956916" cy="406536"/>
          </a:xfrm>
          <a:prstGeom prst="straightConnector1">
            <a:avLst/>
          </a:prstGeom>
          <a:noFill/>
          <a:ln w="57150" cap="flat" cmpd="sng">
            <a:solidFill>
              <a:srgbClr val="008774"/>
            </a:solidFill>
            <a:prstDash val="solid"/>
            <a:miter/>
            <a:headEnd type="none" w="med" len="med"/>
            <a:tailEnd type="stealth" w="lg" len="lg"/>
          </a:ln>
        </p:spPr>
      </p:cxnSp>
      <p:cxnSp>
        <p:nvCxnSpPr>
          <p:cNvPr id="1006" name="Shape 1006"/>
          <p:cNvCxnSpPr>
            <a:endCxn id="985" idx="3"/>
          </p:cNvCxnSpPr>
          <p:nvPr/>
        </p:nvCxnSpPr>
        <p:spPr>
          <a:xfrm flipH="1" flipV="1">
            <a:off x="5202156" y="1094533"/>
            <a:ext cx="955410" cy="427934"/>
          </a:xfrm>
          <a:prstGeom prst="straightConnector1">
            <a:avLst/>
          </a:prstGeom>
          <a:noFill/>
          <a:ln w="57150" cap="flat" cmpd="sng">
            <a:solidFill>
              <a:srgbClr val="008774"/>
            </a:solidFill>
            <a:prstDash val="solid"/>
            <a:miter/>
            <a:headEnd type="none" w="med" len="med"/>
            <a:tailEnd type="stealth" w="lg" len="lg"/>
          </a:ln>
        </p:spPr>
      </p:cxn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sp>
        <p:nvSpPr>
          <p:cNvPr id="4" name="Title 3"/>
          <p:cNvSpPr>
            <a:spLocks noGrp="1"/>
          </p:cNvSpPr>
          <p:nvPr>
            <p:ph type="title"/>
          </p:nvPr>
        </p:nvSpPr>
        <p:spPr/>
        <p:txBody>
          <a:bodyPr/>
          <a:lstStyle/>
          <a:p>
            <a:pPr lvl="0"/>
            <a:r>
              <a:rPr lang="en-US" dirty="0"/>
              <a:t>Eliminating Service </a:t>
            </a:r>
            <a:r>
              <a:rPr lang="en-US" dirty="0" smtClean="0"/>
              <a:t/>
            </a:r>
            <a:br>
              <a:rPr lang="en-US" dirty="0" smtClean="0"/>
            </a:br>
            <a:r>
              <a:rPr lang="en-US" dirty="0" smtClean="0"/>
              <a:t>Tickets</a:t>
            </a:r>
            <a:endParaRPr lang="en-US" dirty="0"/>
          </a:p>
        </p:txBody>
      </p:sp>
    </p:spTree>
    <p:extLst>
      <p:ext uri="{BB962C8B-B14F-4D97-AF65-F5344CB8AC3E}">
        <p14:creationId xmlns:p14="http://schemas.microsoft.com/office/powerpoint/2010/main" val="31979773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1" name="Group 681"/>
          <p:cNvGrpSpPr/>
          <p:nvPr/>
        </p:nvGrpSpPr>
        <p:grpSpPr>
          <a:xfrm>
            <a:off x="674659" y="1526782"/>
            <a:ext cx="1617015" cy="463166"/>
            <a:chOff x="0" y="0"/>
            <a:chExt cx="4312037" cy="1235109"/>
          </a:xfrm>
        </p:grpSpPr>
        <p:pic>
          <p:nvPicPr>
            <p:cNvPr id="679"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0" name="Shape 680"/>
            <p:cNvSpPr/>
            <p:nvPr/>
          </p:nvSpPr>
          <p:spPr>
            <a:xfrm>
              <a:off x="1072282" y="4008"/>
              <a:ext cx="3239755" cy="1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Provision VM</a:t>
              </a:r>
            </a:p>
          </p:txBody>
        </p:sp>
      </p:grpSp>
      <p:grpSp>
        <p:nvGrpSpPr>
          <p:cNvPr id="684" name="Group 684"/>
          <p:cNvGrpSpPr/>
          <p:nvPr/>
        </p:nvGrpSpPr>
        <p:grpSpPr>
          <a:xfrm>
            <a:off x="665932" y="1925573"/>
            <a:ext cx="2612618" cy="463166"/>
            <a:chOff x="0" y="0"/>
            <a:chExt cx="6966981" cy="1235109"/>
          </a:xfrm>
        </p:grpSpPr>
        <p:pic>
          <p:nvPicPr>
            <p:cNvPr id="682"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3" name="Shape 683"/>
            <p:cNvSpPr/>
            <p:nvPr/>
          </p:nvSpPr>
          <p:spPr>
            <a:xfrm>
              <a:off x="1072283" y="4008"/>
              <a:ext cx="5894698" cy="1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Install Application Runtime</a:t>
              </a:r>
            </a:p>
          </p:txBody>
        </p:sp>
      </p:grpSp>
      <p:grpSp>
        <p:nvGrpSpPr>
          <p:cNvPr id="687" name="Group 687"/>
          <p:cNvGrpSpPr/>
          <p:nvPr/>
        </p:nvGrpSpPr>
        <p:grpSpPr>
          <a:xfrm>
            <a:off x="666682" y="2324365"/>
            <a:ext cx="2026056" cy="472643"/>
            <a:chOff x="0" y="0"/>
            <a:chExt cx="5402814" cy="1260380"/>
          </a:xfrm>
        </p:grpSpPr>
        <p:pic>
          <p:nvPicPr>
            <p:cNvPr id="685"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6" name="Shape 686"/>
            <p:cNvSpPr/>
            <p:nvPr/>
          </p:nvSpPr>
          <p:spPr>
            <a:xfrm>
              <a:off x="1072282" y="29280"/>
              <a:ext cx="4330532" cy="1231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Deploy Application</a:t>
              </a:r>
            </a:p>
          </p:txBody>
        </p:sp>
      </p:grpSp>
      <p:grpSp>
        <p:nvGrpSpPr>
          <p:cNvPr id="690" name="Group 690"/>
          <p:cNvGrpSpPr/>
          <p:nvPr/>
        </p:nvGrpSpPr>
        <p:grpSpPr>
          <a:xfrm>
            <a:off x="676161" y="2712911"/>
            <a:ext cx="2430864" cy="472643"/>
            <a:chOff x="0" y="0"/>
            <a:chExt cx="6482301" cy="1260380"/>
          </a:xfrm>
        </p:grpSpPr>
        <p:pic>
          <p:nvPicPr>
            <p:cNvPr id="688"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9" name="Shape 689"/>
            <p:cNvSpPr/>
            <p:nvPr/>
          </p:nvSpPr>
          <p:spPr>
            <a:xfrm>
              <a:off x="1072282" y="29280"/>
              <a:ext cx="5410019" cy="1231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Configure Load Balancer</a:t>
              </a:r>
            </a:p>
          </p:txBody>
        </p:sp>
      </p:grpSp>
      <p:grpSp>
        <p:nvGrpSpPr>
          <p:cNvPr id="693" name="Group 693"/>
          <p:cNvGrpSpPr/>
          <p:nvPr/>
        </p:nvGrpSpPr>
        <p:grpSpPr>
          <a:xfrm>
            <a:off x="666681" y="3552222"/>
            <a:ext cx="2870000" cy="469000"/>
            <a:chOff x="0" y="0"/>
            <a:chExt cx="7653330" cy="1250664"/>
          </a:xfrm>
        </p:grpSpPr>
        <p:pic>
          <p:nvPicPr>
            <p:cNvPr id="691" name="image6.png" descr="Time 128x128.png"/>
            <p:cNvPicPr/>
            <p:nvPr/>
          </p:nvPicPr>
          <p:blipFill>
            <a:blip r:embed="rId3">
              <a:extLst/>
            </a:blip>
            <a:stretch>
              <a:fillRect/>
            </a:stretch>
          </p:blipFill>
          <p:spPr>
            <a:xfrm>
              <a:off x="0" y="0"/>
              <a:ext cx="823638" cy="906002"/>
            </a:xfrm>
            <a:prstGeom prst="rect">
              <a:avLst/>
            </a:prstGeom>
            <a:ln w="12700" cap="flat">
              <a:noFill/>
              <a:miter lim="400000"/>
            </a:ln>
            <a:effectLst/>
          </p:spPr>
        </p:pic>
        <p:sp>
          <p:nvSpPr>
            <p:cNvPr id="692" name="Shape 692"/>
            <p:cNvSpPr/>
            <p:nvPr/>
          </p:nvSpPr>
          <p:spPr>
            <a:xfrm>
              <a:off x="1072282" y="19565"/>
              <a:ext cx="6581048" cy="1231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Configure Service Connectivity</a:t>
              </a:r>
            </a:p>
          </p:txBody>
        </p:sp>
      </p:grpSp>
      <p:grpSp>
        <p:nvGrpSpPr>
          <p:cNvPr id="696" name="Group 696"/>
          <p:cNvGrpSpPr/>
          <p:nvPr/>
        </p:nvGrpSpPr>
        <p:grpSpPr>
          <a:xfrm>
            <a:off x="657205" y="3982821"/>
            <a:ext cx="1971792" cy="463166"/>
            <a:chOff x="0" y="0"/>
            <a:chExt cx="5258112" cy="1235109"/>
          </a:xfrm>
        </p:grpSpPr>
        <p:pic>
          <p:nvPicPr>
            <p:cNvPr id="694"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95" name="Shape 695"/>
            <p:cNvSpPr/>
            <p:nvPr/>
          </p:nvSpPr>
          <p:spPr>
            <a:xfrm>
              <a:off x="1072283" y="4008"/>
              <a:ext cx="4185829" cy="1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Configure Firewall</a:t>
              </a:r>
            </a:p>
          </p:txBody>
        </p:sp>
      </p:grpSp>
      <p:sp>
        <p:nvSpPr>
          <p:cNvPr id="697" name="Shape 697"/>
          <p:cNvSpPr/>
          <p:nvPr/>
        </p:nvSpPr>
        <p:spPr>
          <a:xfrm flipH="1">
            <a:off x="4568446" y="1004533"/>
            <a:ext cx="28435" cy="3496918"/>
          </a:xfrm>
          <a:prstGeom prst="line">
            <a:avLst/>
          </a:prstGeom>
          <a:ln w="25400">
            <a:solidFill>
              <a:srgbClr val="A6A6A6"/>
            </a:solidFill>
          </a:ln>
        </p:spPr>
        <p:txBody>
          <a:bodyPr lIns="45720" tIns="45720" rIns="45720" bIns="45720"/>
          <a:lstStyle/>
          <a:p>
            <a:pPr defTabSz="171450">
              <a:defRPr sz="3200">
                <a:latin typeface="Helvetica"/>
                <a:ea typeface="Helvetica"/>
                <a:cs typeface="Helvetica"/>
                <a:sym typeface="Helvetica"/>
              </a:defRPr>
            </a:pPr>
            <a:endParaRPr/>
          </a:p>
        </p:txBody>
      </p:sp>
      <p:grpSp>
        <p:nvGrpSpPr>
          <p:cNvPr id="701" name="Group 701"/>
          <p:cNvGrpSpPr/>
          <p:nvPr/>
        </p:nvGrpSpPr>
        <p:grpSpPr>
          <a:xfrm>
            <a:off x="4994959" y="2644973"/>
            <a:ext cx="1071026" cy="461663"/>
            <a:chOff x="0" y="0"/>
            <a:chExt cx="2856065" cy="1231100"/>
          </a:xfrm>
        </p:grpSpPr>
        <p:sp>
          <p:nvSpPr>
            <p:cNvPr id="699" name="Shape 699"/>
            <p:cNvSpPr/>
            <p:nvPr/>
          </p:nvSpPr>
          <p:spPr>
            <a:xfrm>
              <a:off x="800831" y="0"/>
              <a:ext cx="2055234" cy="1231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cf push</a:t>
              </a:r>
            </a:p>
          </p:txBody>
        </p:sp>
        <p:sp>
          <p:nvSpPr>
            <p:cNvPr id="700" name="Shape 700"/>
            <p:cNvSpPr/>
            <p:nvPr/>
          </p:nvSpPr>
          <p:spPr>
            <a:xfrm>
              <a:off x="0" y="168101"/>
              <a:ext cx="631878" cy="6317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16F3B"/>
            </a:solidFill>
            <a:ln w="12700" cap="flat">
              <a:noFill/>
              <a:miter lim="400000"/>
            </a:ln>
            <a:effectLst/>
          </p:spPr>
          <p:txBody>
            <a:bodyPr wrap="square" lIns="121919" tIns="121919" rIns="121919" bIns="121919" numCol="1" anchor="ctr">
              <a:noAutofit/>
            </a:bodyPr>
            <a:lstStyle/>
            <a:p>
              <a:pPr defTabSz="342900">
                <a:defRPr sz="4800">
                  <a:solidFill>
                    <a:srgbClr val="FFFFFF"/>
                  </a:solidFill>
                  <a:latin typeface="Arial"/>
                  <a:ea typeface="Arial"/>
                  <a:cs typeface="Arial"/>
                  <a:sym typeface="Arial"/>
                </a:defRPr>
              </a:pPr>
              <a:endParaRPr/>
            </a:p>
          </p:txBody>
        </p:sp>
      </p:grpSp>
      <p:grpSp>
        <p:nvGrpSpPr>
          <p:cNvPr id="704" name="Group 704"/>
          <p:cNvGrpSpPr/>
          <p:nvPr/>
        </p:nvGrpSpPr>
        <p:grpSpPr>
          <a:xfrm>
            <a:off x="667433" y="3117040"/>
            <a:ext cx="2573870" cy="478476"/>
            <a:chOff x="0" y="0"/>
            <a:chExt cx="6863653" cy="1275936"/>
          </a:xfrm>
        </p:grpSpPr>
        <p:pic>
          <p:nvPicPr>
            <p:cNvPr id="702" name="image6.png" descr="Time 128x128.png"/>
            <p:cNvPicPr/>
            <p:nvPr/>
          </p:nvPicPr>
          <p:blipFill>
            <a:blip r:embed="rId3">
              <a:extLst/>
            </a:blip>
            <a:stretch>
              <a:fillRect/>
            </a:stretch>
          </p:blipFill>
          <p:spPr>
            <a:xfrm>
              <a:off x="0" y="0"/>
              <a:ext cx="823638" cy="906001"/>
            </a:xfrm>
            <a:prstGeom prst="rect">
              <a:avLst/>
            </a:prstGeom>
            <a:ln w="12700" cap="flat">
              <a:noFill/>
              <a:miter lim="400000"/>
            </a:ln>
            <a:effectLst/>
          </p:spPr>
        </p:pic>
        <p:sp>
          <p:nvSpPr>
            <p:cNvPr id="703" name="Shape 703"/>
            <p:cNvSpPr/>
            <p:nvPr/>
          </p:nvSpPr>
          <p:spPr>
            <a:xfrm>
              <a:off x="1072283" y="44835"/>
              <a:ext cx="5791370" cy="1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Configure SSL Termination</a:t>
              </a:r>
            </a:p>
          </p:txBody>
        </p:sp>
      </p:grpSp>
      <p:pic>
        <p:nvPicPr>
          <p:cNvPr id="705" name="image8.png"/>
          <p:cNvPicPr/>
          <p:nvPr/>
        </p:nvPicPr>
        <p:blipFill>
          <a:blip r:embed="rId4">
            <a:extLst/>
          </a:blip>
          <a:stretch>
            <a:fillRect/>
          </a:stretch>
        </p:blipFill>
        <p:spPr>
          <a:xfrm>
            <a:off x="7148100" y="992585"/>
            <a:ext cx="1843152" cy="686435"/>
          </a:xfrm>
          <a:prstGeom prst="rect">
            <a:avLst/>
          </a:prstGeom>
          <a:ln w="12700">
            <a:miter lim="400000"/>
          </a:ln>
        </p:spPr>
      </p:pic>
      <p:sp>
        <p:nvSpPr>
          <p:cNvPr id="706" name="Shape 706"/>
          <p:cNvSpPr/>
          <p:nvPr/>
        </p:nvSpPr>
        <p:spPr>
          <a:xfrm>
            <a:off x="6157184" y="191198"/>
            <a:ext cx="2668562"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sz="1800" cap="none">
                <a:solidFill>
                  <a:srgbClr val="000000"/>
                </a:solidFill>
              </a:defRPr>
            </a:pPr>
            <a:r>
              <a:rPr sz="1900"/>
              <a:t>Deploying an Application</a:t>
            </a:r>
          </a:p>
        </p:txBody>
      </p:sp>
    </p:spTree>
    <p:extLst>
      <p:ext uri="{BB962C8B-B14F-4D97-AF65-F5344CB8AC3E}">
        <p14:creationId xmlns:p14="http://schemas.microsoft.com/office/powerpoint/2010/main" val="3510032256"/>
      </p:ext>
    </p:extLst>
  </p:cSld>
  <p:clrMapOvr>
    <a:masterClrMapping/>
  </p:clrMapOvr>
  <p:transition xmlns:p14="http://schemas.microsoft.com/office/powerpoint/2010/main" spd="med">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681"/>
                                        </p:tgtEl>
                                        <p:attrNameLst>
                                          <p:attrName>style.visibility</p:attrName>
                                        </p:attrNameLst>
                                      </p:cBhvr>
                                      <p:to>
                                        <p:strVal val="visible"/>
                                      </p:to>
                                    </p:set>
                                    <p:anim calcmode="lin" valueType="num">
                                      <p:cBhvr>
                                        <p:cTn id="7" dur="500" fill="hold"/>
                                        <p:tgtEl>
                                          <p:spTgt spid="681"/>
                                        </p:tgtEl>
                                        <p:attrNameLst>
                                          <p:attrName>ppt_x</p:attrName>
                                        </p:attrNameLst>
                                      </p:cBhvr>
                                      <p:tavLst>
                                        <p:tav tm="0">
                                          <p:val>
                                            <p:strVal val="#ppt_x"/>
                                          </p:val>
                                        </p:tav>
                                        <p:tav tm="100000">
                                          <p:val>
                                            <p:strVal val="#ppt_x"/>
                                          </p:val>
                                        </p:tav>
                                      </p:tavLst>
                                    </p:anim>
                                    <p:anim calcmode="lin" valueType="num">
                                      <p:cBhvr>
                                        <p:cTn id="8" dur="500" fill="hold"/>
                                        <p:tgtEl>
                                          <p:spTgt spid="6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p:tmAbs val="0"/>
                                  </p:iterate>
                                  <p:childTnLst>
                                    <p:set>
                                      <p:cBhvr>
                                        <p:cTn id="12" fill="hold"/>
                                        <p:tgtEl>
                                          <p:spTgt spid="684"/>
                                        </p:tgtEl>
                                        <p:attrNameLst>
                                          <p:attrName>style.visibility</p:attrName>
                                        </p:attrNameLst>
                                      </p:cBhvr>
                                      <p:to>
                                        <p:strVal val="visible"/>
                                      </p:to>
                                    </p:set>
                                    <p:anim calcmode="lin" valueType="num">
                                      <p:cBhvr>
                                        <p:cTn id="13" dur="500" fill="hold"/>
                                        <p:tgtEl>
                                          <p:spTgt spid="684"/>
                                        </p:tgtEl>
                                        <p:attrNameLst>
                                          <p:attrName>ppt_x</p:attrName>
                                        </p:attrNameLst>
                                      </p:cBhvr>
                                      <p:tavLst>
                                        <p:tav tm="0">
                                          <p:val>
                                            <p:strVal val="#ppt_x"/>
                                          </p:val>
                                        </p:tav>
                                        <p:tav tm="100000">
                                          <p:val>
                                            <p:strVal val="#ppt_x"/>
                                          </p:val>
                                        </p:tav>
                                      </p:tavLst>
                                    </p:anim>
                                    <p:anim calcmode="lin" valueType="num">
                                      <p:cBhvr>
                                        <p:cTn id="14" dur="500" fill="hold"/>
                                        <p:tgtEl>
                                          <p:spTgt spid="6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iterate>
                                    <p:tmAbs val="0"/>
                                  </p:iterate>
                                  <p:childTnLst>
                                    <p:set>
                                      <p:cBhvr>
                                        <p:cTn id="18" fill="hold"/>
                                        <p:tgtEl>
                                          <p:spTgt spid="687"/>
                                        </p:tgtEl>
                                        <p:attrNameLst>
                                          <p:attrName>style.visibility</p:attrName>
                                        </p:attrNameLst>
                                      </p:cBhvr>
                                      <p:to>
                                        <p:strVal val="visible"/>
                                      </p:to>
                                    </p:set>
                                    <p:anim calcmode="lin" valueType="num">
                                      <p:cBhvr>
                                        <p:cTn id="19" dur="500" fill="hold"/>
                                        <p:tgtEl>
                                          <p:spTgt spid="687"/>
                                        </p:tgtEl>
                                        <p:attrNameLst>
                                          <p:attrName>ppt_x</p:attrName>
                                        </p:attrNameLst>
                                      </p:cBhvr>
                                      <p:tavLst>
                                        <p:tav tm="0">
                                          <p:val>
                                            <p:strVal val="#ppt_x"/>
                                          </p:val>
                                        </p:tav>
                                        <p:tav tm="100000">
                                          <p:val>
                                            <p:strVal val="#ppt_x"/>
                                          </p:val>
                                        </p:tav>
                                      </p:tavLst>
                                    </p:anim>
                                    <p:anim calcmode="lin" valueType="num">
                                      <p:cBhvr>
                                        <p:cTn id="20" dur="500" fill="hold"/>
                                        <p:tgtEl>
                                          <p:spTgt spid="68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p:tmAbs val="0"/>
                                  </p:iterate>
                                  <p:childTnLst>
                                    <p:set>
                                      <p:cBhvr>
                                        <p:cTn id="24" fill="hold"/>
                                        <p:tgtEl>
                                          <p:spTgt spid="690"/>
                                        </p:tgtEl>
                                        <p:attrNameLst>
                                          <p:attrName>style.visibility</p:attrName>
                                        </p:attrNameLst>
                                      </p:cBhvr>
                                      <p:to>
                                        <p:strVal val="visible"/>
                                      </p:to>
                                    </p:set>
                                    <p:anim calcmode="lin" valueType="num">
                                      <p:cBhvr>
                                        <p:cTn id="25" dur="500" fill="hold"/>
                                        <p:tgtEl>
                                          <p:spTgt spid="690"/>
                                        </p:tgtEl>
                                        <p:attrNameLst>
                                          <p:attrName>ppt_x</p:attrName>
                                        </p:attrNameLst>
                                      </p:cBhvr>
                                      <p:tavLst>
                                        <p:tav tm="0">
                                          <p:val>
                                            <p:strVal val="#ppt_x"/>
                                          </p:val>
                                        </p:tav>
                                        <p:tav tm="100000">
                                          <p:val>
                                            <p:strVal val="#ppt_x"/>
                                          </p:val>
                                        </p:tav>
                                      </p:tavLst>
                                    </p:anim>
                                    <p:anim calcmode="lin" valueType="num">
                                      <p:cBhvr>
                                        <p:cTn id="26" dur="500" fill="hold"/>
                                        <p:tgtEl>
                                          <p:spTgt spid="69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iterate>
                                    <p:tmAbs val="0"/>
                                  </p:iterate>
                                  <p:childTnLst>
                                    <p:set>
                                      <p:cBhvr>
                                        <p:cTn id="30" fill="hold"/>
                                        <p:tgtEl>
                                          <p:spTgt spid="704"/>
                                        </p:tgtEl>
                                        <p:attrNameLst>
                                          <p:attrName>style.visibility</p:attrName>
                                        </p:attrNameLst>
                                      </p:cBhvr>
                                      <p:to>
                                        <p:strVal val="visible"/>
                                      </p:to>
                                    </p:set>
                                    <p:anim calcmode="lin" valueType="num">
                                      <p:cBhvr>
                                        <p:cTn id="31" dur="500" fill="hold"/>
                                        <p:tgtEl>
                                          <p:spTgt spid="704"/>
                                        </p:tgtEl>
                                        <p:attrNameLst>
                                          <p:attrName>ppt_x</p:attrName>
                                        </p:attrNameLst>
                                      </p:cBhvr>
                                      <p:tavLst>
                                        <p:tav tm="0">
                                          <p:val>
                                            <p:strVal val="#ppt_x"/>
                                          </p:val>
                                        </p:tav>
                                        <p:tav tm="100000">
                                          <p:val>
                                            <p:strVal val="#ppt_x"/>
                                          </p:val>
                                        </p:tav>
                                      </p:tavLst>
                                    </p:anim>
                                    <p:anim calcmode="lin" valueType="num">
                                      <p:cBhvr>
                                        <p:cTn id="32" dur="500" fill="hold"/>
                                        <p:tgtEl>
                                          <p:spTgt spid="70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iterate>
                                    <p:tmAbs val="0"/>
                                  </p:iterate>
                                  <p:childTnLst>
                                    <p:set>
                                      <p:cBhvr>
                                        <p:cTn id="36" fill="hold"/>
                                        <p:tgtEl>
                                          <p:spTgt spid="693"/>
                                        </p:tgtEl>
                                        <p:attrNameLst>
                                          <p:attrName>style.visibility</p:attrName>
                                        </p:attrNameLst>
                                      </p:cBhvr>
                                      <p:to>
                                        <p:strVal val="visible"/>
                                      </p:to>
                                    </p:set>
                                    <p:anim calcmode="lin" valueType="num">
                                      <p:cBhvr>
                                        <p:cTn id="37" dur="500" fill="hold"/>
                                        <p:tgtEl>
                                          <p:spTgt spid="693"/>
                                        </p:tgtEl>
                                        <p:attrNameLst>
                                          <p:attrName>ppt_x</p:attrName>
                                        </p:attrNameLst>
                                      </p:cBhvr>
                                      <p:tavLst>
                                        <p:tav tm="0">
                                          <p:val>
                                            <p:strVal val="#ppt_x"/>
                                          </p:val>
                                        </p:tav>
                                        <p:tav tm="100000">
                                          <p:val>
                                            <p:strVal val="#ppt_x"/>
                                          </p:val>
                                        </p:tav>
                                      </p:tavLst>
                                    </p:anim>
                                    <p:anim calcmode="lin" valueType="num">
                                      <p:cBhvr>
                                        <p:cTn id="38" dur="500" fill="hold"/>
                                        <p:tgtEl>
                                          <p:spTgt spid="69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iterate>
                                    <p:tmAbs val="0"/>
                                  </p:iterate>
                                  <p:childTnLst>
                                    <p:set>
                                      <p:cBhvr>
                                        <p:cTn id="42" fill="hold"/>
                                        <p:tgtEl>
                                          <p:spTgt spid="696"/>
                                        </p:tgtEl>
                                        <p:attrNameLst>
                                          <p:attrName>style.visibility</p:attrName>
                                        </p:attrNameLst>
                                      </p:cBhvr>
                                      <p:to>
                                        <p:strVal val="visible"/>
                                      </p:to>
                                    </p:set>
                                    <p:anim calcmode="lin" valueType="num">
                                      <p:cBhvr>
                                        <p:cTn id="43" dur="500" fill="hold"/>
                                        <p:tgtEl>
                                          <p:spTgt spid="696"/>
                                        </p:tgtEl>
                                        <p:attrNameLst>
                                          <p:attrName>ppt_x</p:attrName>
                                        </p:attrNameLst>
                                      </p:cBhvr>
                                      <p:tavLst>
                                        <p:tav tm="0">
                                          <p:val>
                                            <p:strVal val="#ppt_x"/>
                                          </p:val>
                                        </p:tav>
                                        <p:tav tm="100000">
                                          <p:val>
                                            <p:strVal val="#ppt_x"/>
                                          </p:val>
                                        </p:tav>
                                      </p:tavLst>
                                    </p:anim>
                                    <p:anim calcmode="lin" valueType="num">
                                      <p:cBhvr>
                                        <p:cTn id="44" dur="500" fill="hold"/>
                                        <p:tgtEl>
                                          <p:spTgt spid="69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iterate>
                                    <p:tmAbs val="0"/>
                                  </p:iterate>
                                  <p:childTnLst>
                                    <p:set>
                                      <p:cBhvr>
                                        <p:cTn id="48" fill="hold"/>
                                        <p:tgtEl>
                                          <p:spTgt spid="701"/>
                                        </p:tgtEl>
                                        <p:attrNameLst>
                                          <p:attrName>style.visibility</p:attrName>
                                        </p:attrNameLst>
                                      </p:cBhvr>
                                      <p:to>
                                        <p:strVal val="visible"/>
                                      </p:to>
                                    </p:set>
                                    <p:anim calcmode="lin" valueType="num">
                                      <p:cBhvr>
                                        <p:cTn id="49" dur="500" fill="hold"/>
                                        <p:tgtEl>
                                          <p:spTgt spid="701"/>
                                        </p:tgtEl>
                                        <p:attrNameLst>
                                          <p:attrName>ppt_x</p:attrName>
                                        </p:attrNameLst>
                                      </p:cBhvr>
                                      <p:tavLst>
                                        <p:tav tm="0">
                                          <p:val>
                                            <p:strVal val="#ppt_x"/>
                                          </p:val>
                                        </p:tav>
                                        <p:tav tm="100000">
                                          <p:val>
                                            <p:strVal val="#ppt_x"/>
                                          </p:val>
                                        </p:tav>
                                      </p:tavLst>
                                    </p:anim>
                                    <p:anim calcmode="lin" valueType="num">
                                      <p:cBhvr>
                                        <p:cTn id="50" dur="500" fill="hold"/>
                                        <p:tgtEl>
                                          <p:spTgt spid="7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animBg="1" advAuto="0"/>
      <p:bldP spid="684" grpId="0" animBg="1" advAuto="0"/>
      <p:bldP spid="687" grpId="0" animBg="1" advAuto="0"/>
      <p:bldP spid="690" grpId="0" animBg="1" advAuto="0"/>
      <p:bldP spid="693" grpId="0" animBg="1" advAuto="0"/>
      <p:bldP spid="696" grpId="0" animBg="1" advAuto="0"/>
      <p:bldP spid="701" grpId="0" animBg="1" advAuto="0"/>
      <p:bldP spid="704"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3" name="Group 713"/>
          <p:cNvGrpSpPr/>
          <p:nvPr/>
        </p:nvGrpSpPr>
        <p:grpSpPr>
          <a:xfrm>
            <a:off x="674660" y="1788719"/>
            <a:ext cx="1991166" cy="463166"/>
            <a:chOff x="0" y="0"/>
            <a:chExt cx="5309772" cy="1235109"/>
          </a:xfrm>
        </p:grpSpPr>
        <p:pic>
          <p:nvPicPr>
            <p:cNvPr id="711"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2" name="Shape 712"/>
            <p:cNvSpPr/>
            <p:nvPr/>
          </p:nvSpPr>
          <p:spPr>
            <a:xfrm>
              <a:off x="1072282" y="4008"/>
              <a:ext cx="4237490" cy="1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Provision New VM</a:t>
              </a:r>
            </a:p>
          </p:txBody>
        </p:sp>
      </p:grpSp>
      <p:grpSp>
        <p:nvGrpSpPr>
          <p:cNvPr id="716" name="Group 716"/>
          <p:cNvGrpSpPr/>
          <p:nvPr/>
        </p:nvGrpSpPr>
        <p:grpSpPr>
          <a:xfrm>
            <a:off x="665932" y="2187511"/>
            <a:ext cx="2612618" cy="463166"/>
            <a:chOff x="0" y="0"/>
            <a:chExt cx="6966981" cy="1235109"/>
          </a:xfrm>
        </p:grpSpPr>
        <p:pic>
          <p:nvPicPr>
            <p:cNvPr id="714"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5" name="Shape 715"/>
            <p:cNvSpPr/>
            <p:nvPr/>
          </p:nvSpPr>
          <p:spPr>
            <a:xfrm>
              <a:off x="1072283" y="4008"/>
              <a:ext cx="5894698" cy="1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Install Application Runtime</a:t>
              </a:r>
            </a:p>
          </p:txBody>
        </p:sp>
      </p:grpSp>
      <p:grpSp>
        <p:nvGrpSpPr>
          <p:cNvPr id="719" name="Group 719"/>
          <p:cNvGrpSpPr/>
          <p:nvPr/>
        </p:nvGrpSpPr>
        <p:grpSpPr>
          <a:xfrm>
            <a:off x="666682" y="2586303"/>
            <a:ext cx="2026056" cy="472643"/>
            <a:chOff x="0" y="0"/>
            <a:chExt cx="5402814" cy="1260380"/>
          </a:xfrm>
        </p:grpSpPr>
        <p:pic>
          <p:nvPicPr>
            <p:cNvPr id="717"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8" name="Shape 718"/>
            <p:cNvSpPr/>
            <p:nvPr/>
          </p:nvSpPr>
          <p:spPr>
            <a:xfrm>
              <a:off x="1072282" y="29280"/>
              <a:ext cx="4330532" cy="1231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Deploy Application</a:t>
              </a:r>
            </a:p>
          </p:txBody>
        </p:sp>
      </p:grpSp>
      <p:grpSp>
        <p:nvGrpSpPr>
          <p:cNvPr id="722" name="Group 722"/>
          <p:cNvGrpSpPr/>
          <p:nvPr/>
        </p:nvGrpSpPr>
        <p:grpSpPr>
          <a:xfrm>
            <a:off x="676161" y="2974848"/>
            <a:ext cx="3589898" cy="472643"/>
            <a:chOff x="0" y="0"/>
            <a:chExt cx="9573058" cy="1260380"/>
          </a:xfrm>
        </p:grpSpPr>
        <p:pic>
          <p:nvPicPr>
            <p:cNvPr id="720"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21" name="Shape 721"/>
            <p:cNvSpPr/>
            <p:nvPr/>
          </p:nvSpPr>
          <p:spPr>
            <a:xfrm>
              <a:off x="1072282" y="29280"/>
              <a:ext cx="8500776" cy="1231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Configure Load Balancer / Update Route</a:t>
              </a:r>
            </a:p>
          </p:txBody>
        </p:sp>
      </p:grpSp>
      <p:grpSp>
        <p:nvGrpSpPr>
          <p:cNvPr id="725" name="Group 725"/>
          <p:cNvGrpSpPr/>
          <p:nvPr/>
        </p:nvGrpSpPr>
        <p:grpSpPr>
          <a:xfrm>
            <a:off x="666681" y="3368741"/>
            <a:ext cx="2870000" cy="469000"/>
            <a:chOff x="0" y="0"/>
            <a:chExt cx="7653330" cy="1250664"/>
          </a:xfrm>
        </p:grpSpPr>
        <p:pic>
          <p:nvPicPr>
            <p:cNvPr id="723" name="image6.png" descr="Time 128x128.png"/>
            <p:cNvPicPr/>
            <p:nvPr/>
          </p:nvPicPr>
          <p:blipFill>
            <a:blip r:embed="rId3">
              <a:extLst/>
            </a:blip>
            <a:stretch>
              <a:fillRect/>
            </a:stretch>
          </p:blipFill>
          <p:spPr>
            <a:xfrm>
              <a:off x="0" y="0"/>
              <a:ext cx="823638" cy="906002"/>
            </a:xfrm>
            <a:prstGeom prst="rect">
              <a:avLst/>
            </a:prstGeom>
            <a:ln w="12700" cap="flat">
              <a:noFill/>
              <a:miter lim="400000"/>
            </a:ln>
            <a:effectLst/>
          </p:spPr>
        </p:pic>
        <p:sp>
          <p:nvSpPr>
            <p:cNvPr id="724" name="Shape 724"/>
            <p:cNvSpPr/>
            <p:nvPr/>
          </p:nvSpPr>
          <p:spPr>
            <a:xfrm>
              <a:off x="1072282" y="19565"/>
              <a:ext cx="6581048" cy="1231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Configure Service Connectivity</a:t>
              </a:r>
            </a:p>
          </p:txBody>
        </p:sp>
      </p:grpSp>
      <p:grpSp>
        <p:nvGrpSpPr>
          <p:cNvPr id="728" name="Group 728"/>
          <p:cNvGrpSpPr/>
          <p:nvPr/>
        </p:nvGrpSpPr>
        <p:grpSpPr>
          <a:xfrm>
            <a:off x="657205" y="3799339"/>
            <a:ext cx="1971792" cy="463166"/>
            <a:chOff x="0" y="0"/>
            <a:chExt cx="5258112" cy="1235109"/>
          </a:xfrm>
        </p:grpSpPr>
        <p:pic>
          <p:nvPicPr>
            <p:cNvPr id="726"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27" name="Shape 727"/>
            <p:cNvSpPr/>
            <p:nvPr/>
          </p:nvSpPr>
          <p:spPr>
            <a:xfrm>
              <a:off x="1072283" y="4008"/>
              <a:ext cx="4185829" cy="1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Configure Firewall</a:t>
              </a:r>
            </a:p>
          </p:txBody>
        </p:sp>
      </p:grpSp>
      <p:sp>
        <p:nvSpPr>
          <p:cNvPr id="729" name="Shape 729"/>
          <p:cNvSpPr/>
          <p:nvPr/>
        </p:nvSpPr>
        <p:spPr>
          <a:xfrm flipH="1">
            <a:off x="4568446" y="1004533"/>
            <a:ext cx="28435" cy="3496918"/>
          </a:xfrm>
          <a:prstGeom prst="line">
            <a:avLst/>
          </a:prstGeom>
          <a:ln w="25400">
            <a:solidFill>
              <a:srgbClr val="A6A6A6"/>
            </a:solidFill>
          </a:ln>
        </p:spPr>
        <p:txBody>
          <a:bodyPr lIns="45720" tIns="45720" rIns="45720" bIns="45720"/>
          <a:lstStyle/>
          <a:p>
            <a:pPr defTabSz="171450">
              <a:defRPr sz="3200">
                <a:latin typeface="Helvetica"/>
                <a:ea typeface="Helvetica"/>
                <a:cs typeface="Helvetica"/>
                <a:sym typeface="Helvetica"/>
              </a:defRPr>
            </a:pPr>
            <a:endParaRPr/>
          </a:p>
        </p:txBody>
      </p:sp>
      <p:grpSp>
        <p:nvGrpSpPr>
          <p:cNvPr id="733" name="Group 733"/>
          <p:cNvGrpSpPr/>
          <p:nvPr/>
        </p:nvGrpSpPr>
        <p:grpSpPr>
          <a:xfrm>
            <a:off x="4994959" y="2647961"/>
            <a:ext cx="1085140" cy="461663"/>
            <a:chOff x="0" y="0"/>
            <a:chExt cx="2893706" cy="1231100"/>
          </a:xfrm>
        </p:grpSpPr>
        <p:sp>
          <p:nvSpPr>
            <p:cNvPr id="731" name="Shape 731"/>
            <p:cNvSpPr/>
            <p:nvPr/>
          </p:nvSpPr>
          <p:spPr>
            <a:xfrm>
              <a:off x="800832" y="0"/>
              <a:ext cx="2092874" cy="1231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b="1">
                  <a:solidFill>
                    <a:srgbClr val="00685D"/>
                  </a:solidFill>
                  <a:latin typeface="Calibri"/>
                  <a:ea typeface="Calibri"/>
                  <a:cs typeface="Calibri"/>
                  <a:sym typeface="Calibri"/>
                </a:defRPr>
              </a:lvl1pPr>
            </a:lstStyle>
            <a:p>
              <a:pPr lvl="0">
                <a:defRPr sz="1800" b="0">
                  <a:solidFill>
                    <a:srgbClr val="000000"/>
                  </a:solidFill>
                </a:defRPr>
              </a:pPr>
              <a:r>
                <a:rPr sz="1400"/>
                <a:t>cf scale</a:t>
              </a:r>
            </a:p>
          </p:txBody>
        </p:sp>
        <p:sp>
          <p:nvSpPr>
            <p:cNvPr id="732" name="Shape 732"/>
            <p:cNvSpPr/>
            <p:nvPr/>
          </p:nvSpPr>
          <p:spPr>
            <a:xfrm>
              <a:off x="0" y="168101"/>
              <a:ext cx="631873" cy="6317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16F3B"/>
            </a:solidFill>
            <a:ln w="12700" cap="flat">
              <a:noFill/>
              <a:miter lim="400000"/>
            </a:ln>
            <a:effectLst/>
          </p:spPr>
          <p:txBody>
            <a:bodyPr wrap="square" lIns="121919" tIns="121919" rIns="121919" bIns="121919" numCol="1" anchor="ctr">
              <a:noAutofit/>
            </a:bodyPr>
            <a:lstStyle/>
            <a:p>
              <a:pPr defTabSz="342900">
                <a:defRPr sz="4800">
                  <a:solidFill>
                    <a:srgbClr val="FFFFFF"/>
                  </a:solidFill>
                  <a:latin typeface="Arial"/>
                  <a:ea typeface="Arial"/>
                  <a:cs typeface="Arial"/>
                  <a:sym typeface="Arial"/>
                </a:defRPr>
              </a:pPr>
              <a:endParaRPr/>
            </a:p>
          </p:txBody>
        </p:sp>
      </p:grpSp>
      <p:pic>
        <p:nvPicPr>
          <p:cNvPr id="734" name="image8.png"/>
          <p:cNvPicPr/>
          <p:nvPr/>
        </p:nvPicPr>
        <p:blipFill>
          <a:blip r:embed="rId4">
            <a:extLst/>
          </a:blip>
          <a:stretch>
            <a:fillRect/>
          </a:stretch>
        </p:blipFill>
        <p:spPr>
          <a:xfrm>
            <a:off x="7148100" y="992585"/>
            <a:ext cx="1843152" cy="686435"/>
          </a:xfrm>
          <a:prstGeom prst="rect">
            <a:avLst/>
          </a:prstGeom>
          <a:ln w="12700">
            <a:miter lim="400000"/>
          </a:ln>
        </p:spPr>
      </p:pic>
      <p:sp>
        <p:nvSpPr>
          <p:cNvPr id="735" name="Shape 735"/>
          <p:cNvSpPr/>
          <p:nvPr/>
        </p:nvSpPr>
        <p:spPr>
          <a:xfrm>
            <a:off x="6375832" y="191198"/>
            <a:ext cx="2384098"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sz="1800" cap="none">
                <a:solidFill>
                  <a:srgbClr val="000000"/>
                </a:solidFill>
              </a:defRPr>
            </a:pPr>
            <a:r>
              <a:rPr sz="1900" dirty="0"/>
              <a:t>Scaling an Application</a:t>
            </a:r>
          </a:p>
        </p:txBody>
      </p:sp>
    </p:spTree>
    <p:extLst>
      <p:ext uri="{BB962C8B-B14F-4D97-AF65-F5344CB8AC3E}">
        <p14:creationId xmlns:p14="http://schemas.microsoft.com/office/powerpoint/2010/main" val="431725429"/>
      </p:ext>
    </p:extLst>
  </p:cSld>
  <p:clrMapOvr>
    <a:masterClrMapping/>
  </p:clrMapOvr>
  <p:transition xmlns:p14="http://schemas.microsoft.com/office/powerpoint/2010/main" spd="med">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713"/>
                                        </p:tgtEl>
                                        <p:attrNameLst>
                                          <p:attrName>style.visibility</p:attrName>
                                        </p:attrNameLst>
                                      </p:cBhvr>
                                      <p:to>
                                        <p:strVal val="visible"/>
                                      </p:to>
                                    </p:set>
                                    <p:anim calcmode="lin" valueType="num">
                                      <p:cBhvr>
                                        <p:cTn id="7" dur="500" fill="hold"/>
                                        <p:tgtEl>
                                          <p:spTgt spid="713"/>
                                        </p:tgtEl>
                                        <p:attrNameLst>
                                          <p:attrName>ppt_x</p:attrName>
                                        </p:attrNameLst>
                                      </p:cBhvr>
                                      <p:tavLst>
                                        <p:tav tm="0">
                                          <p:val>
                                            <p:strVal val="#ppt_x"/>
                                          </p:val>
                                        </p:tav>
                                        <p:tav tm="100000">
                                          <p:val>
                                            <p:strVal val="#ppt_x"/>
                                          </p:val>
                                        </p:tav>
                                      </p:tavLst>
                                    </p:anim>
                                    <p:anim calcmode="lin" valueType="num">
                                      <p:cBhvr>
                                        <p:cTn id="8" dur="500" fill="hold"/>
                                        <p:tgtEl>
                                          <p:spTgt spid="7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p:tmAbs val="0"/>
                                  </p:iterate>
                                  <p:childTnLst>
                                    <p:set>
                                      <p:cBhvr>
                                        <p:cTn id="12" fill="hold"/>
                                        <p:tgtEl>
                                          <p:spTgt spid="716"/>
                                        </p:tgtEl>
                                        <p:attrNameLst>
                                          <p:attrName>style.visibility</p:attrName>
                                        </p:attrNameLst>
                                      </p:cBhvr>
                                      <p:to>
                                        <p:strVal val="visible"/>
                                      </p:to>
                                    </p:set>
                                    <p:anim calcmode="lin" valueType="num">
                                      <p:cBhvr>
                                        <p:cTn id="13" dur="500" fill="hold"/>
                                        <p:tgtEl>
                                          <p:spTgt spid="716"/>
                                        </p:tgtEl>
                                        <p:attrNameLst>
                                          <p:attrName>ppt_x</p:attrName>
                                        </p:attrNameLst>
                                      </p:cBhvr>
                                      <p:tavLst>
                                        <p:tav tm="0">
                                          <p:val>
                                            <p:strVal val="#ppt_x"/>
                                          </p:val>
                                        </p:tav>
                                        <p:tav tm="100000">
                                          <p:val>
                                            <p:strVal val="#ppt_x"/>
                                          </p:val>
                                        </p:tav>
                                      </p:tavLst>
                                    </p:anim>
                                    <p:anim calcmode="lin" valueType="num">
                                      <p:cBhvr>
                                        <p:cTn id="14" dur="500" fill="hold"/>
                                        <p:tgtEl>
                                          <p:spTgt spid="7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iterate>
                                    <p:tmAbs val="0"/>
                                  </p:iterate>
                                  <p:childTnLst>
                                    <p:set>
                                      <p:cBhvr>
                                        <p:cTn id="18" fill="hold"/>
                                        <p:tgtEl>
                                          <p:spTgt spid="719"/>
                                        </p:tgtEl>
                                        <p:attrNameLst>
                                          <p:attrName>style.visibility</p:attrName>
                                        </p:attrNameLst>
                                      </p:cBhvr>
                                      <p:to>
                                        <p:strVal val="visible"/>
                                      </p:to>
                                    </p:set>
                                    <p:anim calcmode="lin" valueType="num">
                                      <p:cBhvr>
                                        <p:cTn id="19" dur="500" fill="hold"/>
                                        <p:tgtEl>
                                          <p:spTgt spid="719"/>
                                        </p:tgtEl>
                                        <p:attrNameLst>
                                          <p:attrName>ppt_x</p:attrName>
                                        </p:attrNameLst>
                                      </p:cBhvr>
                                      <p:tavLst>
                                        <p:tav tm="0">
                                          <p:val>
                                            <p:strVal val="#ppt_x"/>
                                          </p:val>
                                        </p:tav>
                                        <p:tav tm="100000">
                                          <p:val>
                                            <p:strVal val="#ppt_x"/>
                                          </p:val>
                                        </p:tav>
                                      </p:tavLst>
                                    </p:anim>
                                    <p:anim calcmode="lin" valueType="num">
                                      <p:cBhvr>
                                        <p:cTn id="20" dur="500" fill="hold"/>
                                        <p:tgtEl>
                                          <p:spTgt spid="7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p:tmAbs val="0"/>
                                  </p:iterate>
                                  <p:childTnLst>
                                    <p:set>
                                      <p:cBhvr>
                                        <p:cTn id="24" fill="hold"/>
                                        <p:tgtEl>
                                          <p:spTgt spid="722"/>
                                        </p:tgtEl>
                                        <p:attrNameLst>
                                          <p:attrName>style.visibility</p:attrName>
                                        </p:attrNameLst>
                                      </p:cBhvr>
                                      <p:to>
                                        <p:strVal val="visible"/>
                                      </p:to>
                                    </p:set>
                                    <p:anim calcmode="lin" valueType="num">
                                      <p:cBhvr>
                                        <p:cTn id="25" dur="500" fill="hold"/>
                                        <p:tgtEl>
                                          <p:spTgt spid="722"/>
                                        </p:tgtEl>
                                        <p:attrNameLst>
                                          <p:attrName>ppt_x</p:attrName>
                                        </p:attrNameLst>
                                      </p:cBhvr>
                                      <p:tavLst>
                                        <p:tav tm="0">
                                          <p:val>
                                            <p:strVal val="#ppt_x"/>
                                          </p:val>
                                        </p:tav>
                                        <p:tav tm="100000">
                                          <p:val>
                                            <p:strVal val="#ppt_x"/>
                                          </p:val>
                                        </p:tav>
                                      </p:tavLst>
                                    </p:anim>
                                    <p:anim calcmode="lin" valueType="num">
                                      <p:cBhvr>
                                        <p:cTn id="26" dur="500" fill="hold"/>
                                        <p:tgtEl>
                                          <p:spTgt spid="7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iterate>
                                    <p:tmAbs val="0"/>
                                  </p:iterate>
                                  <p:childTnLst>
                                    <p:set>
                                      <p:cBhvr>
                                        <p:cTn id="30" fill="hold"/>
                                        <p:tgtEl>
                                          <p:spTgt spid="725"/>
                                        </p:tgtEl>
                                        <p:attrNameLst>
                                          <p:attrName>style.visibility</p:attrName>
                                        </p:attrNameLst>
                                      </p:cBhvr>
                                      <p:to>
                                        <p:strVal val="visible"/>
                                      </p:to>
                                    </p:set>
                                    <p:anim calcmode="lin" valueType="num">
                                      <p:cBhvr>
                                        <p:cTn id="31" dur="500" fill="hold"/>
                                        <p:tgtEl>
                                          <p:spTgt spid="725"/>
                                        </p:tgtEl>
                                        <p:attrNameLst>
                                          <p:attrName>ppt_x</p:attrName>
                                        </p:attrNameLst>
                                      </p:cBhvr>
                                      <p:tavLst>
                                        <p:tav tm="0">
                                          <p:val>
                                            <p:strVal val="#ppt_x"/>
                                          </p:val>
                                        </p:tav>
                                        <p:tav tm="100000">
                                          <p:val>
                                            <p:strVal val="#ppt_x"/>
                                          </p:val>
                                        </p:tav>
                                      </p:tavLst>
                                    </p:anim>
                                    <p:anim calcmode="lin" valueType="num">
                                      <p:cBhvr>
                                        <p:cTn id="32" dur="500" fill="hold"/>
                                        <p:tgtEl>
                                          <p:spTgt spid="7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iterate>
                                    <p:tmAbs val="0"/>
                                  </p:iterate>
                                  <p:childTnLst>
                                    <p:set>
                                      <p:cBhvr>
                                        <p:cTn id="36" fill="hold"/>
                                        <p:tgtEl>
                                          <p:spTgt spid="728"/>
                                        </p:tgtEl>
                                        <p:attrNameLst>
                                          <p:attrName>style.visibility</p:attrName>
                                        </p:attrNameLst>
                                      </p:cBhvr>
                                      <p:to>
                                        <p:strVal val="visible"/>
                                      </p:to>
                                    </p:set>
                                    <p:anim calcmode="lin" valueType="num">
                                      <p:cBhvr>
                                        <p:cTn id="37" dur="500" fill="hold"/>
                                        <p:tgtEl>
                                          <p:spTgt spid="728"/>
                                        </p:tgtEl>
                                        <p:attrNameLst>
                                          <p:attrName>ppt_x</p:attrName>
                                        </p:attrNameLst>
                                      </p:cBhvr>
                                      <p:tavLst>
                                        <p:tav tm="0">
                                          <p:val>
                                            <p:strVal val="#ppt_x"/>
                                          </p:val>
                                        </p:tav>
                                        <p:tav tm="100000">
                                          <p:val>
                                            <p:strVal val="#ppt_x"/>
                                          </p:val>
                                        </p:tav>
                                      </p:tavLst>
                                    </p:anim>
                                    <p:anim calcmode="lin" valueType="num">
                                      <p:cBhvr>
                                        <p:cTn id="38" dur="500" fill="hold"/>
                                        <p:tgtEl>
                                          <p:spTgt spid="7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iterate>
                                    <p:tmAbs val="0"/>
                                  </p:iterate>
                                  <p:childTnLst>
                                    <p:set>
                                      <p:cBhvr>
                                        <p:cTn id="42" fill="hold"/>
                                        <p:tgtEl>
                                          <p:spTgt spid="733"/>
                                        </p:tgtEl>
                                        <p:attrNameLst>
                                          <p:attrName>style.visibility</p:attrName>
                                        </p:attrNameLst>
                                      </p:cBhvr>
                                      <p:to>
                                        <p:strVal val="visible"/>
                                      </p:to>
                                    </p:set>
                                    <p:anim calcmode="lin" valueType="num">
                                      <p:cBhvr>
                                        <p:cTn id="43" dur="500" fill="hold"/>
                                        <p:tgtEl>
                                          <p:spTgt spid="733"/>
                                        </p:tgtEl>
                                        <p:attrNameLst>
                                          <p:attrName>ppt_x</p:attrName>
                                        </p:attrNameLst>
                                      </p:cBhvr>
                                      <p:tavLst>
                                        <p:tav tm="0">
                                          <p:val>
                                            <p:strVal val="#ppt_x"/>
                                          </p:val>
                                        </p:tav>
                                        <p:tav tm="100000">
                                          <p:val>
                                            <p:strVal val="#ppt_x"/>
                                          </p:val>
                                        </p:tav>
                                      </p:tavLst>
                                    </p:anim>
                                    <p:anim calcmode="lin" valueType="num">
                                      <p:cBhvr>
                                        <p:cTn id="44" dur="500" fill="hold"/>
                                        <p:tgtEl>
                                          <p:spTgt spid="7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 grpId="0" animBg="1" advAuto="0"/>
      <p:bldP spid="716" grpId="0" animBg="1" advAuto="0"/>
      <p:bldP spid="719" grpId="0" animBg="1" advAuto="0"/>
      <p:bldP spid="722" grpId="0" animBg="1" advAuto="0"/>
      <p:bldP spid="725" grpId="0" animBg="1" advAuto="0"/>
      <p:bldP spid="728" grpId="0" animBg="1" advAuto="0"/>
      <p:bldP spid="733"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a:off x="1927048" y="1940875"/>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Push App</a:t>
            </a:r>
            <a:endParaRPr lang="en-US" sz="1400" dirty="0">
              <a:solidFill>
                <a:srgbClr val="474747"/>
              </a:solidFill>
            </a:endParaRPr>
          </a:p>
        </p:txBody>
      </p:sp>
      <p:sp>
        <p:nvSpPr>
          <p:cNvPr id="18" name="Rounded Rectangle 17"/>
          <p:cNvSpPr/>
          <p:nvPr/>
        </p:nvSpPr>
        <p:spPr>
          <a:xfrm>
            <a:off x="3328109" y="1638139"/>
            <a:ext cx="4763915" cy="2367153"/>
          </a:xfrm>
          <a:prstGeom prst="roundRect">
            <a:avLst>
              <a:gd name="adj" fmla="val 7515"/>
            </a:avLst>
          </a:prstGeom>
          <a:noFill/>
          <a:ln w="127000" cmpd="sng">
            <a:solidFill>
              <a:srgbClr val="C5DED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Developer Self Service Provisioning</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13</a:t>
            </a:fld>
            <a:endParaRPr lang="en-US"/>
          </a:p>
        </p:txBody>
      </p:sp>
      <p:sp>
        <p:nvSpPr>
          <p:cNvPr id="4" name="Text Placeholder 3"/>
          <p:cNvSpPr>
            <a:spLocks noGrp="1"/>
          </p:cNvSpPr>
          <p:nvPr>
            <p:ph type="body" sz="quarter" idx="13"/>
          </p:nvPr>
        </p:nvSpPr>
        <p:spPr>
          <a:xfrm>
            <a:off x="114312" y="624363"/>
            <a:ext cx="8796338" cy="288565"/>
          </a:xfrm>
        </p:spPr>
        <p:txBody>
          <a:bodyPr/>
          <a:lstStyle/>
          <a:p>
            <a:r>
              <a:rPr lang="en-US" dirty="0" smtClean="0"/>
              <a:t>Flexibility with control</a:t>
            </a:r>
            <a:endParaRPr lang="en-US" dirty="0"/>
          </a:p>
        </p:txBody>
      </p:sp>
      <p:pic>
        <p:nvPicPr>
          <p:cNvPr id="5" name="Picture 4"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54" y="902991"/>
            <a:ext cx="903461" cy="602448"/>
          </a:xfrm>
          <a:prstGeom prst="rect">
            <a:avLst/>
          </a:prstGeom>
        </p:spPr>
      </p:pic>
      <p:pic>
        <p:nvPicPr>
          <p:cNvPr id="6" name="Picture 5"/>
          <p:cNvPicPr>
            <a:picLocks noChangeAspect="1"/>
          </p:cNvPicPr>
          <p:nvPr/>
        </p:nvPicPr>
        <p:blipFill>
          <a:blip r:embed="rId4"/>
          <a:stretch>
            <a:fillRect/>
          </a:stretch>
        </p:blipFill>
        <p:spPr>
          <a:xfrm>
            <a:off x="3795621" y="2057517"/>
            <a:ext cx="922649" cy="248263"/>
          </a:xfrm>
          <a:prstGeom prst="rect">
            <a:avLst/>
          </a:prstGeom>
        </p:spPr>
      </p:pic>
      <p:pic>
        <p:nvPicPr>
          <p:cNvPr id="7" name="Picture 6"/>
          <p:cNvPicPr>
            <a:picLocks noChangeAspect="1"/>
          </p:cNvPicPr>
          <p:nvPr/>
        </p:nvPicPr>
        <p:blipFill rotWithShape="1">
          <a:blip r:embed="rId5"/>
          <a:srcRect l="5287"/>
          <a:stretch/>
        </p:blipFill>
        <p:spPr>
          <a:xfrm>
            <a:off x="5444694" y="1791547"/>
            <a:ext cx="579128" cy="607148"/>
          </a:xfrm>
          <a:prstGeom prst="rect">
            <a:avLst/>
          </a:prstGeom>
        </p:spPr>
      </p:pic>
      <p:pic>
        <p:nvPicPr>
          <p:cNvPr id="8" name="Picture 7"/>
          <p:cNvPicPr>
            <a:picLocks noChangeAspect="1"/>
          </p:cNvPicPr>
          <p:nvPr/>
        </p:nvPicPr>
        <p:blipFill>
          <a:blip r:embed="rId6"/>
          <a:stretch>
            <a:fillRect/>
          </a:stretch>
        </p:blipFill>
        <p:spPr>
          <a:xfrm>
            <a:off x="5363906" y="2530396"/>
            <a:ext cx="693534" cy="617163"/>
          </a:xfrm>
          <a:prstGeom prst="rect">
            <a:avLst/>
          </a:prstGeom>
        </p:spPr>
      </p:pic>
      <p:pic>
        <p:nvPicPr>
          <p:cNvPr id="9" name="Picture 8"/>
          <p:cNvPicPr>
            <a:picLocks noChangeAspect="1"/>
          </p:cNvPicPr>
          <p:nvPr/>
        </p:nvPicPr>
        <p:blipFill>
          <a:blip r:embed="rId7"/>
          <a:stretch>
            <a:fillRect/>
          </a:stretch>
        </p:blipFill>
        <p:spPr>
          <a:xfrm>
            <a:off x="3896709" y="2765436"/>
            <a:ext cx="820083" cy="220889"/>
          </a:xfrm>
          <a:prstGeom prst="rect">
            <a:avLst/>
          </a:prstGeom>
        </p:spPr>
      </p:pic>
      <p:pic>
        <p:nvPicPr>
          <p:cNvPr id="10" name="Picture 9"/>
          <p:cNvPicPr>
            <a:picLocks noChangeAspect="1"/>
          </p:cNvPicPr>
          <p:nvPr/>
        </p:nvPicPr>
        <p:blipFill>
          <a:blip r:embed="rId8"/>
          <a:stretch>
            <a:fillRect/>
          </a:stretch>
        </p:blipFill>
        <p:spPr>
          <a:xfrm>
            <a:off x="6834745" y="2690823"/>
            <a:ext cx="653498" cy="349028"/>
          </a:xfrm>
          <a:prstGeom prst="rect">
            <a:avLst/>
          </a:prstGeom>
        </p:spPr>
      </p:pic>
      <p:pic>
        <p:nvPicPr>
          <p:cNvPr id="11" name="Picture 10"/>
          <p:cNvPicPr>
            <a:picLocks noChangeAspect="1"/>
          </p:cNvPicPr>
          <p:nvPr/>
        </p:nvPicPr>
        <p:blipFill>
          <a:blip r:embed="rId9"/>
          <a:stretch>
            <a:fillRect/>
          </a:stretch>
        </p:blipFill>
        <p:spPr>
          <a:xfrm>
            <a:off x="6913268" y="1920447"/>
            <a:ext cx="496452" cy="475263"/>
          </a:xfrm>
          <a:prstGeom prst="rect">
            <a:avLst/>
          </a:prstGeom>
        </p:spPr>
      </p:pic>
      <p:pic>
        <p:nvPicPr>
          <p:cNvPr id="12" name="Picture 11"/>
          <p:cNvPicPr>
            <a:picLocks noChangeAspect="1"/>
          </p:cNvPicPr>
          <p:nvPr/>
        </p:nvPicPr>
        <p:blipFill>
          <a:blip r:embed="rId10"/>
          <a:stretch>
            <a:fillRect/>
          </a:stretch>
        </p:blipFill>
        <p:spPr>
          <a:xfrm>
            <a:off x="4109556" y="3418257"/>
            <a:ext cx="319986" cy="319986"/>
          </a:xfrm>
          <a:prstGeom prst="rect">
            <a:avLst/>
          </a:prstGeom>
        </p:spPr>
      </p:pic>
      <p:pic>
        <p:nvPicPr>
          <p:cNvPr id="13" name="Picture 12"/>
          <p:cNvPicPr>
            <a:picLocks noChangeAspect="1"/>
          </p:cNvPicPr>
          <p:nvPr/>
        </p:nvPicPr>
        <p:blipFill>
          <a:blip r:embed="rId11"/>
          <a:stretch>
            <a:fillRect/>
          </a:stretch>
        </p:blipFill>
        <p:spPr>
          <a:xfrm>
            <a:off x="5483830" y="3339068"/>
            <a:ext cx="463684" cy="463684"/>
          </a:xfrm>
          <a:prstGeom prst="rect">
            <a:avLst/>
          </a:prstGeom>
        </p:spPr>
      </p:pic>
      <p:pic>
        <p:nvPicPr>
          <p:cNvPr id="14" name="Picture 13"/>
          <p:cNvPicPr>
            <a:picLocks noChangeAspect="1"/>
          </p:cNvPicPr>
          <p:nvPr/>
        </p:nvPicPr>
        <p:blipFill>
          <a:blip r:embed="rId12"/>
          <a:stretch>
            <a:fillRect/>
          </a:stretch>
        </p:blipFill>
        <p:spPr>
          <a:xfrm>
            <a:off x="700198" y="1638138"/>
            <a:ext cx="1089012" cy="256574"/>
          </a:xfrm>
          <a:prstGeom prst="rect">
            <a:avLst/>
          </a:prstGeom>
        </p:spPr>
      </p:pic>
      <p:pic>
        <p:nvPicPr>
          <p:cNvPr id="15" name="Picture 14"/>
          <p:cNvPicPr>
            <a:picLocks noChangeAspect="1"/>
          </p:cNvPicPr>
          <p:nvPr/>
        </p:nvPicPr>
        <p:blipFill>
          <a:blip r:embed="rId13"/>
          <a:stretch>
            <a:fillRect/>
          </a:stretch>
        </p:blipFill>
        <p:spPr>
          <a:xfrm>
            <a:off x="923395" y="3143433"/>
            <a:ext cx="656154" cy="656154"/>
          </a:xfrm>
          <a:prstGeom prst="rect">
            <a:avLst/>
          </a:prstGeom>
        </p:spPr>
      </p:pic>
      <p:sp>
        <p:nvSpPr>
          <p:cNvPr id="16" name="Rounded Rectangle 15"/>
          <p:cNvSpPr/>
          <p:nvPr/>
        </p:nvSpPr>
        <p:spPr>
          <a:xfrm>
            <a:off x="797968" y="1989745"/>
            <a:ext cx="901626" cy="5825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&gt;</a:t>
            </a:r>
            <a:r>
              <a:rPr lang="en-US" dirty="0" err="1" smtClean="0"/>
              <a:t>cf</a:t>
            </a:r>
            <a:endParaRPr lang="en-US" dirty="0"/>
          </a:p>
        </p:txBody>
      </p:sp>
      <p:sp>
        <p:nvSpPr>
          <p:cNvPr id="20" name="Right Arrow 19"/>
          <p:cNvSpPr/>
          <p:nvPr/>
        </p:nvSpPr>
        <p:spPr>
          <a:xfrm flipH="1">
            <a:off x="1851228" y="3143433"/>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http://</a:t>
            </a:r>
            <a:endParaRPr lang="en-US" sz="1400" dirty="0">
              <a:solidFill>
                <a:srgbClr val="474747"/>
              </a:solidFill>
            </a:endParaRPr>
          </a:p>
        </p:txBody>
      </p:sp>
      <p:sp>
        <p:nvSpPr>
          <p:cNvPr id="23" name="TextBox 22"/>
          <p:cNvSpPr txBox="1"/>
          <p:nvPr/>
        </p:nvSpPr>
        <p:spPr>
          <a:xfrm>
            <a:off x="307641" y="4256907"/>
            <a:ext cx="8603010" cy="369332"/>
          </a:xfrm>
          <a:prstGeom prst="rect">
            <a:avLst/>
          </a:prstGeom>
          <a:noFill/>
        </p:spPr>
        <p:txBody>
          <a:bodyPr wrap="square" rtlCol="0">
            <a:spAutoFit/>
          </a:bodyPr>
          <a:lstStyle/>
          <a:p>
            <a:pPr algn="ctr"/>
            <a:r>
              <a:rPr lang="en-US" b="1" dirty="0" smtClean="0">
                <a:solidFill>
                  <a:srgbClr val="00AE9E"/>
                </a:solidFill>
              </a:rPr>
              <a:t>Push your app and it just works…no “snowflakes”, no waiting.</a:t>
            </a:r>
            <a:endParaRPr lang="en-US" b="1" dirty="0">
              <a:solidFill>
                <a:srgbClr val="00AE9E"/>
              </a:solidFill>
            </a:endParaRPr>
          </a:p>
        </p:txBody>
      </p:sp>
      <p:sp>
        <p:nvSpPr>
          <p:cNvPr id="25" name="TextBox 24"/>
          <p:cNvSpPr txBox="1"/>
          <p:nvPr/>
        </p:nvSpPr>
        <p:spPr>
          <a:xfrm>
            <a:off x="6846633" y="3507470"/>
            <a:ext cx="773244" cy="307777"/>
          </a:xfrm>
          <a:prstGeom prst="rect">
            <a:avLst/>
          </a:prstGeom>
          <a:noFill/>
        </p:spPr>
        <p:txBody>
          <a:bodyPr wrap="none" rtlCol="0">
            <a:spAutoFit/>
          </a:bodyPr>
          <a:lstStyle/>
          <a:p>
            <a:r>
              <a:rPr lang="en-US" sz="1400" dirty="0" smtClean="0">
                <a:solidFill>
                  <a:schemeClr val="tx2">
                    <a:lumMod val="60000"/>
                    <a:lumOff val="40000"/>
                  </a:schemeClr>
                </a:solidFill>
              </a:rPr>
              <a:t>more…</a:t>
            </a:r>
            <a:endParaRPr lang="en-US" sz="1400" dirty="0">
              <a:solidFill>
                <a:schemeClr val="tx2">
                  <a:lumMod val="60000"/>
                  <a:lumOff val="40000"/>
                </a:schemeClr>
              </a:solidFill>
            </a:endParaRPr>
          </a:p>
        </p:txBody>
      </p:sp>
    </p:spTree>
    <p:extLst>
      <p:ext uri="{BB962C8B-B14F-4D97-AF65-F5344CB8AC3E}">
        <p14:creationId xmlns:p14="http://schemas.microsoft.com/office/powerpoint/2010/main" val="34270073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45 Second </a:t>
            </a:r>
            <a:r>
              <a:rPr lang="en-US" dirty="0" err="1" smtClean="0"/>
              <a:t>vs</a:t>
            </a:r>
            <a:r>
              <a:rPr lang="en-US" dirty="0" smtClean="0"/>
              <a:t> 15+ Day Deployments</a:t>
            </a:r>
            <a:endParaRPr lang="en-US" dirty="0"/>
          </a:p>
        </p:txBody>
      </p:sp>
      <p:pic>
        <p:nvPicPr>
          <p:cNvPr id="4" name="Picture 3" descr="deploy-in-s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901349"/>
            <a:ext cx="4705227" cy="4105581"/>
          </a:xfrm>
          <a:prstGeom prst="rect">
            <a:avLst/>
          </a:prstGeom>
        </p:spPr>
      </p:pic>
    </p:spTree>
    <p:extLst>
      <p:ext uri="{BB962C8B-B14F-4D97-AF65-F5344CB8AC3E}">
        <p14:creationId xmlns:p14="http://schemas.microsoft.com/office/powerpoint/2010/main" val="3027423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chemeClr val="lt1"/>
              </a:buClr>
              <a:buSzPct val="25000"/>
              <a:buFont typeface="Arial"/>
              <a:buNone/>
            </a:pPr>
            <a:r>
              <a:rPr lang="en-US" sz="3200" b="0" i="0" u="none" strike="noStrike" cap="none" smtClean="0">
                <a:solidFill>
                  <a:schemeClr val="lt1"/>
                </a:solidFill>
                <a:latin typeface="News Gothic MT"/>
                <a:ea typeface="Arial"/>
                <a:cs typeface="News Gothic MT"/>
                <a:sym typeface="Arial"/>
              </a:rPr>
              <a:t>2 Workflows: </a:t>
            </a:r>
            <a:r>
              <a:rPr lang="en-US" sz="3200" b="0" i="0" u="none" strike="noStrike" cap="none" dirty="0">
                <a:solidFill>
                  <a:schemeClr val="lt1"/>
                </a:solidFill>
                <a:latin typeface="News Gothic MT"/>
                <a:ea typeface="Arial"/>
                <a:cs typeface="News Gothic MT"/>
                <a:sym typeface="Arial"/>
              </a:rPr>
              <a:t>Runtime </a:t>
            </a:r>
            <a:r>
              <a:rPr lang="en-US" sz="3200" b="0" i="0" u="none" strike="noStrike" cap="none" dirty="0" err="1">
                <a:solidFill>
                  <a:schemeClr val="lt1"/>
                </a:solidFill>
                <a:latin typeface="News Gothic MT"/>
                <a:ea typeface="Arial"/>
                <a:cs typeface="News Gothic MT"/>
                <a:sym typeface="Arial"/>
              </a:rPr>
              <a:t>vs</a:t>
            </a:r>
            <a:r>
              <a:rPr lang="en-US" sz="3200" b="0" i="0" u="none" strike="noStrike" cap="none" dirty="0">
                <a:solidFill>
                  <a:schemeClr val="lt1"/>
                </a:solidFill>
                <a:latin typeface="News Gothic MT"/>
                <a:ea typeface="Arial"/>
                <a:cs typeface="News Gothic MT"/>
                <a:sym typeface="Arial"/>
              </a:rPr>
              <a:t> No-Runtime</a:t>
            </a:r>
          </a:p>
        </p:txBody>
      </p:sp>
      <p:sp>
        <p:nvSpPr>
          <p:cNvPr id="175" name="Shape 175"/>
          <p:cNvSpPr/>
          <p:nvPr/>
        </p:nvSpPr>
        <p:spPr>
          <a:xfrm>
            <a:off x="565150" y="2095500"/>
            <a:ext cx="2635249" cy="698500"/>
          </a:xfrm>
          <a:prstGeom prst="roundRect">
            <a:avLst>
              <a:gd name="adj" fmla="val 16667"/>
            </a:avLst>
          </a:prstGeom>
          <a:solidFill>
            <a:srgbClr val="008881"/>
          </a:solidFill>
          <a:ln>
            <a:noFill/>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a:solidFill>
                  <a:schemeClr val="lt1"/>
                </a:solidFill>
                <a:latin typeface="News Gothic MT"/>
                <a:ea typeface="Source Sans Pro"/>
                <a:cs typeface="News Gothic MT"/>
                <a:sym typeface="Source Sans Pro"/>
              </a:rPr>
              <a:t>Platform buildpacks provide standard runtime</a:t>
            </a:r>
          </a:p>
        </p:txBody>
      </p:sp>
      <p:sp>
        <p:nvSpPr>
          <p:cNvPr id="176" name="Shape 176"/>
          <p:cNvSpPr/>
          <p:nvPr/>
        </p:nvSpPr>
        <p:spPr>
          <a:xfrm>
            <a:off x="565150" y="2946400"/>
            <a:ext cx="2635249" cy="698500"/>
          </a:xfrm>
          <a:prstGeom prst="roundRect">
            <a:avLst>
              <a:gd name="adj" fmla="val 16667"/>
            </a:avLst>
          </a:prstGeom>
          <a:solidFill>
            <a:srgbClr val="00888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a:solidFill>
                  <a:schemeClr val="lt1"/>
                </a:solidFill>
                <a:latin typeface="News Gothic MT"/>
                <a:ea typeface="Source Sans Pro"/>
                <a:cs typeface="News Gothic MT"/>
                <a:sym typeface="Source Sans Pro"/>
              </a:rPr>
              <a:t>Platform provides fixed OS container image</a:t>
            </a:r>
          </a:p>
        </p:txBody>
      </p:sp>
      <p:sp>
        <p:nvSpPr>
          <p:cNvPr id="177" name="Shape 177"/>
          <p:cNvSpPr/>
          <p:nvPr/>
        </p:nvSpPr>
        <p:spPr>
          <a:xfrm>
            <a:off x="565150" y="1263650"/>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a:solidFill>
                  <a:schemeClr val="lt1"/>
                </a:solidFill>
                <a:latin typeface="News Gothic MT"/>
                <a:ea typeface="Source Sans Pro"/>
                <a:cs typeface="News Gothic MT"/>
                <a:sym typeface="Source Sans Pro"/>
              </a:rPr>
              <a:t>Developer brings customized app</a:t>
            </a:r>
          </a:p>
        </p:txBody>
      </p:sp>
      <p:sp>
        <p:nvSpPr>
          <p:cNvPr id="178" name="Shape 178"/>
          <p:cNvSpPr/>
          <p:nvPr/>
        </p:nvSpPr>
        <p:spPr>
          <a:xfrm>
            <a:off x="5870575" y="2120900"/>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a:solidFill>
                  <a:schemeClr val="lt1"/>
                </a:solidFill>
                <a:latin typeface="News Gothic MT"/>
                <a:ea typeface="Source Sans Pro"/>
                <a:cs typeface="News Gothic MT"/>
                <a:sym typeface="Source Sans Pro"/>
              </a:rPr>
              <a:t>Developer brings runtime container image</a:t>
            </a:r>
          </a:p>
        </p:txBody>
      </p:sp>
      <p:sp>
        <p:nvSpPr>
          <p:cNvPr id="179" name="Shape 179"/>
          <p:cNvSpPr/>
          <p:nvPr/>
        </p:nvSpPr>
        <p:spPr>
          <a:xfrm>
            <a:off x="5870575" y="2971800"/>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a:solidFill>
                  <a:schemeClr val="lt1"/>
                </a:solidFill>
                <a:latin typeface="News Gothic MT"/>
                <a:ea typeface="Source Sans Pro"/>
                <a:cs typeface="News Gothic MT"/>
                <a:sym typeface="Source Sans Pro"/>
              </a:rPr>
              <a:t>Developer brings container OS image</a:t>
            </a:r>
          </a:p>
        </p:txBody>
      </p:sp>
      <p:sp>
        <p:nvSpPr>
          <p:cNvPr id="180" name="Shape 180"/>
          <p:cNvSpPr/>
          <p:nvPr/>
        </p:nvSpPr>
        <p:spPr>
          <a:xfrm>
            <a:off x="5870575" y="1289050"/>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a:solidFill>
                  <a:schemeClr val="lt1"/>
                </a:solidFill>
                <a:latin typeface="News Gothic MT"/>
                <a:ea typeface="Source Sans Pro"/>
                <a:cs typeface="News Gothic MT"/>
                <a:sym typeface="Source Sans Pro"/>
              </a:rPr>
              <a:t>Developer brings customized app</a:t>
            </a:r>
          </a:p>
        </p:txBody>
      </p:sp>
      <p:sp>
        <p:nvSpPr>
          <p:cNvPr id="181" name="Shape 181"/>
          <p:cNvSpPr/>
          <p:nvPr/>
        </p:nvSpPr>
        <p:spPr>
          <a:xfrm>
            <a:off x="558800" y="3781425"/>
            <a:ext cx="2635249" cy="698500"/>
          </a:xfrm>
          <a:prstGeom prst="roundRect">
            <a:avLst>
              <a:gd name="adj" fmla="val 16667"/>
            </a:avLst>
          </a:prstGeom>
          <a:solidFill>
            <a:schemeClr val="accent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a:solidFill>
                  <a:schemeClr val="lt1"/>
                </a:solidFill>
                <a:latin typeface="News Gothic MT"/>
                <a:ea typeface="Source Sans Pro"/>
                <a:cs typeface="News Gothic MT"/>
                <a:sym typeface="Source Sans Pro"/>
              </a:rPr>
              <a:t>Platform provides fixed host OS Kernel</a:t>
            </a:r>
          </a:p>
        </p:txBody>
      </p:sp>
      <p:sp>
        <p:nvSpPr>
          <p:cNvPr id="182" name="Shape 182"/>
          <p:cNvSpPr/>
          <p:nvPr/>
        </p:nvSpPr>
        <p:spPr>
          <a:xfrm>
            <a:off x="5870575" y="3806825"/>
            <a:ext cx="2635249" cy="698500"/>
          </a:xfrm>
          <a:prstGeom prst="roundRect">
            <a:avLst>
              <a:gd name="adj" fmla="val 16667"/>
            </a:avLst>
          </a:prstGeom>
          <a:solidFill>
            <a:srgbClr val="00888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a:solidFill>
                  <a:schemeClr val="lt1"/>
                </a:solidFill>
                <a:latin typeface="News Gothic MT"/>
                <a:ea typeface="Source Sans Pro"/>
                <a:cs typeface="News Gothic MT"/>
                <a:sym typeface="Source Sans Pro"/>
              </a:rPr>
              <a:t>Platform provides fixed host OS Kernel</a:t>
            </a:r>
          </a:p>
        </p:txBody>
      </p:sp>
      <p:grpSp>
        <p:nvGrpSpPr>
          <p:cNvPr id="183" name="Shape 183"/>
          <p:cNvGrpSpPr/>
          <p:nvPr/>
        </p:nvGrpSpPr>
        <p:grpSpPr>
          <a:xfrm>
            <a:off x="3670300" y="3889375"/>
            <a:ext cx="1647824" cy="428625"/>
            <a:chOff x="3670300" y="3952875"/>
            <a:chExt cx="1647824" cy="428625"/>
          </a:xfrm>
        </p:grpSpPr>
        <p:sp>
          <p:nvSpPr>
            <p:cNvPr id="184" name="Shape 184"/>
            <p:cNvSpPr txBox="1"/>
            <p:nvPr/>
          </p:nvSpPr>
          <p:spPr>
            <a:xfrm>
              <a:off x="3839532" y="3952875"/>
              <a:ext cx="1300356" cy="307777"/>
            </a:xfrm>
            <a:prstGeom prst="rect">
              <a:avLst/>
            </a:prstGeom>
            <a:noFill/>
            <a:ln>
              <a:noFill/>
            </a:ln>
          </p:spPr>
          <p:txBody>
            <a:bodyPr lIns="91425" tIns="45700" rIns="91425" bIns="45700" anchor="t" anchorCtr="0">
              <a:noAutofit/>
            </a:bodyPr>
            <a:lstStyle/>
            <a:p>
              <a:pPr marL="0" marR="0" lvl="0" indent="0" algn="ctr" rtl="0">
                <a:spcBef>
                  <a:spcPts val="0"/>
                </a:spcBef>
                <a:buNone/>
              </a:pPr>
              <a:r>
                <a:rPr lang="en-US" b="0" i="0" u="none" strike="noStrike" cap="none">
                  <a:solidFill>
                    <a:srgbClr val="FFFFFF"/>
                  </a:solidFill>
                  <a:latin typeface="News Gothic MT"/>
                  <a:ea typeface="Source Sans Pro"/>
                  <a:cs typeface="News Gothic MT"/>
                  <a:sym typeface="Source Sans Pro"/>
                </a:rPr>
                <a:t>App container</a:t>
              </a:r>
            </a:p>
          </p:txBody>
        </p:sp>
        <p:sp>
          <p:nvSpPr>
            <p:cNvPr id="185" name="Shape 185"/>
            <p:cNvSpPr/>
            <p:nvPr/>
          </p:nvSpPr>
          <p:spPr>
            <a:xfrm>
              <a:off x="3670300" y="3971926"/>
              <a:ext cx="1647824" cy="409573"/>
            </a:xfrm>
            <a:prstGeom prst="roundRect">
              <a:avLst>
                <a:gd name="adj" fmla="val 16667"/>
              </a:avLst>
            </a:prstGeom>
            <a:noFill/>
            <a:ln w="19050" cap="flat" cmpd="sng">
              <a:solidFill>
                <a:srgbClr val="FFFF00"/>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News Gothic MT"/>
                <a:ea typeface="Source Sans Pro"/>
                <a:cs typeface="News Gothic MT"/>
                <a:sym typeface="Source Sans Pro"/>
              </a:endParaRPr>
            </a:p>
          </p:txBody>
        </p:sp>
      </p:grpSp>
      <p:sp>
        <p:nvSpPr>
          <p:cNvPr id="186" name="Shape 186"/>
          <p:cNvSpPr/>
          <p:nvPr/>
        </p:nvSpPr>
        <p:spPr>
          <a:xfrm>
            <a:off x="307800" y="1162700"/>
            <a:ext cx="3254400" cy="2512799"/>
          </a:xfrm>
          <a:prstGeom prst="roundRect">
            <a:avLst>
              <a:gd name="adj" fmla="val 16667"/>
            </a:avLst>
          </a:prstGeom>
          <a:noFill/>
          <a:ln w="28575" cap="flat" cmpd="sng">
            <a:solidFill>
              <a:srgbClr val="FFFF00"/>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News Gothic MT"/>
              <a:ea typeface="Source Sans Pro"/>
              <a:cs typeface="News Gothic MT"/>
              <a:sym typeface="Source Sans Pro"/>
            </a:endParaRPr>
          </a:p>
        </p:txBody>
      </p:sp>
      <p:sp>
        <p:nvSpPr>
          <p:cNvPr id="187" name="Shape 187"/>
          <p:cNvSpPr/>
          <p:nvPr/>
        </p:nvSpPr>
        <p:spPr>
          <a:xfrm>
            <a:off x="5553425" y="1162699"/>
            <a:ext cx="3254400" cy="2568000"/>
          </a:xfrm>
          <a:prstGeom prst="roundRect">
            <a:avLst>
              <a:gd name="adj" fmla="val 16667"/>
            </a:avLst>
          </a:prstGeom>
          <a:noFill/>
          <a:ln w="28575" cap="flat" cmpd="sng">
            <a:solidFill>
              <a:srgbClr val="FFFF00"/>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News Gothic MT"/>
              <a:ea typeface="Source Sans Pro"/>
              <a:cs typeface="News Gothic MT"/>
              <a:sym typeface="Source Sans Pro"/>
            </a:endParaRPr>
          </a:p>
        </p:txBody>
      </p:sp>
    </p:spTree>
    <p:extLst>
      <p:ext uri="{BB962C8B-B14F-4D97-AF65-F5344CB8AC3E}">
        <p14:creationId xmlns:p14="http://schemas.microsoft.com/office/powerpoint/2010/main" val="1483738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16</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Tree>
    <p:extLst>
      <p:ext uri="{BB962C8B-B14F-4D97-AF65-F5344CB8AC3E}">
        <p14:creationId xmlns:p14="http://schemas.microsoft.com/office/powerpoint/2010/main" val="35666479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17</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6068236" y="1232275"/>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6285312" y="1825489"/>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Tree>
    <p:extLst>
      <p:ext uri="{BB962C8B-B14F-4D97-AF65-F5344CB8AC3E}">
        <p14:creationId xmlns:p14="http://schemas.microsoft.com/office/powerpoint/2010/main" val="208349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2522E-6 -2.22222E-6 C -0.05642 0.11729 -0.11248 0.23519 -0.19493 0.31482 C -0.27739 0.39445 -0.38587 0.4358 -0.49401 0.47747 " pathEditMode="relative" rAng="0" ptsTypes="aaA">
                                      <p:cBhvr>
                                        <p:cTn id="6" dur="2000" fill="hold"/>
                                        <p:tgtEl>
                                          <p:spTgt spid="51"/>
                                        </p:tgtEl>
                                        <p:attrNameLst>
                                          <p:attrName>ppt_x</p:attrName>
                                          <p:attrName>ppt_y</p:attrName>
                                        </p:attrNameLst>
                                      </p:cBhvr>
                                      <p:rCtr x="-24701" y="23858"/>
                                    </p:animMotion>
                                  </p:childTnLst>
                                </p:cTn>
                              </p:par>
                              <p:par>
                                <p:cTn id="7" presetID="0" presetClass="path" presetSubtype="0" accel="50000" decel="50000" fill="hold" nodeType="withEffect">
                                  <p:stCondLst>
                                    <p:cond delay="0"/>
                                  </p:stCondLst>
                                  <p:childTnLst>
                                    <p:animMotion origin="layout" path="M -2.60892E-6 -0.00864 C -0.10762 -0.0321 -0.21489 -0.05525 -0.29838 -0.05185 C -0.3817 -0.04815 -0.44089 -0.0176 -0.50008 0.01358 " pathEditMode="relative" rAng="0" ptsTypes="aaA">
                                      <p:cBhvr>
                                        <p:cTn id="8" dur="2000" fill="hold"/>
                                        <p:tgtEl>
                                          <p:spTgt spid="54"/>
                                        </p:tgtEl>
                                        <p:attrNameLst>
                                          <p:attrName>ppt_x</p:attrName>
                                          <p:attrName>ppt_y</p:attrName>
                                        </p:attrNameLst>
                                      </p:cBhvr>
                                      <p:rCtr x="-25013"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18</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1543258" y="3690349"/>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1711442" y="1900673"/>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
        <p:nvSpPr>
          <p:cNvPr id="57" name="Shape 676"/>
          <p:cNvSpPr/>
          <p:nvPr/>
        </p:nvSpPr>
        <p:spPr>
          <a:xfrm>
            <a:off x="460127" y="685601"/>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8" name="Shape 676"/>
          <p:cNvSpPr/>
          <p:nvPr/>
        </p:nvSpPr>
        <p:spPr>
          <a:xfrm>
            <a:off x="460127" y="2476388"/>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9" name="TextBox 58"/>
          <p:cNvSpPr txBox="1"/>
          <p:nvPr/>
        </p:nvSpPr>
        <p:spPr>
          <a:xfrm>
            <a:off x="6887284" y="2748122"/>
            <a:ext cx="1862666" cy="923330"/>
          </a:xfrm>
          <a:prstGeom prst="rect">
            <a:avLst/>
          </a:prstGeom>
          <a:noFill/>
        </p:spPr>
        <p:txBody>
          <a:bodyPr wrap="square" rtlCol="0">
            <a:spAutoFit/>
          </a:bodyPr>
          <a:lstStyle/>
          <a:p>
            <a:r>
              <a:rPr lang="en-US" b="1" dirty="0" smtClean="0">
                <a:solidFill>
                  <a:schemeClr val="accent3"/>
                </a:solidFill>
              </a:rPr>
              <a:t>Remediation and rebalance of workloads</a:t>
            </a:r>
            <a:endParaRPr lang="en-US" b="1" dirty="0">
              <a:solidFill>
                <a:schemeClr val="accent3"/>
              </a:solidFill>
            </a:endParaRPr>
          </a:p>
        </p:txBody>
      </p:sp>
    </p:spTree>
    <p:extLst>
      <p:ext uri="{BB962C8B-B14F-4D97-AF65-F5344CB8AC3E}">
        <p14:creationId xmlns:p14="http://schemas.microsoft.com/office/powerpoint/2010/main" val="223950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66933E-7 -3.33333E-6 C 0.08766 -0.03549 0.17549 -0.07068 0.24128 -0.07068 C 0.30706 -0.07037 0.35081 -0.03456 0.39507 0.00155 " pathEditMode="relative" rAng="0" ptsTypes="aaA">
                                      <p:cBhvr>
                                        <p:cTn id="6" dur="2000" fill="hold"/>
                                        <p:tgtEl>
                                          <p:spTgt spid="54"/>
                                        </p:tgtEl>
                                        <p:attrNameLst>
                                          <p:attrName>ppt_x</p:attrName>
                                          <p:attrName>ppt_y</p:attrName>
                                        </p:attrNameLst>
                                      </p:cBhvr>
                                      <p:rCtr x="19754" y="-3457"/>
                                    </p:animMotion>
                                  </p:childTnLst>
                                </p:cTn>
                              </p:par>
                              <p:par>
                                <p:cTn id="7" presetID="0" presetClass="path" presetSubtype="0" accel="50000" decel="50000" fill="hold" nodeType="withEffect">
                                  <p:stCondLst>
                                    <p:cond delay="0"/>
                                  </p:stCondLst>
                                  <p:childTnLst>
                                    <p:animMotion origin="layout" path="M 5.72718E-7 3.46106E-7 C 0.03436 -0.0343 0.06873 -0.06799 0.10309 -0.07077 C 0.13728 -0.07293 0.17147 -0.04481 0.20583 -0.01638 " pathEditMode="relative" rAng="0" ptsTypes="aaA">
                                      <p:cBhvr>
                                        <p:cTn id="8" dur="2000" fill="hold"/>
                                        <p:tgtEl>
                                          <p:spTgt spid="51"/>
                                        </p:tgtEl>
                                        <p:attrNameLst>
                                          <p:attrName>ppt_x</p:attrName>
                                          <p:attrName>ppt_y</p:attrName>
                                        </p:attrNameLst>
                                      </p:cBhvr>
                                      <p:rCtr x="10292" y="-3646"/>
                                    </p:animMotion>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57"/>
                                        </p:tgtEl>
                                      </p:cBhvr>
                                    </p:animEffect>
                                    <p:set>
                                      <p:cBhvr>
                                        <p:cTn id="16"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4 Levels of High Availability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19</a:t>
            </a:fld>
            <a:endParaRPr lang="en-US"/>
          </a:p>
        </p:txBody>
      </p:sp>
      <p:sp>
        <p:nvSpPr>
          <p:cNvPr id="9" name="TextBox 8"/>
          <p:cNvSpPr txBox="1"/>
          <p:nvPr/>
        </p:nvSpPr>
        <p:spPr>
          <a:xfrm>
            <a:off x="5945095" y="1961238"/>
            <a:ext cx="2564020" cy="307777"/>
          </a:xfrm>
          <a:prstGeom prst="rect">
            <a:avLst/>
          </a:prstGeom>
          <a:noFill/>
        </p:spPr>
        <p:txBody>
          <a:bodyPr wrap="square" rtlCol="0">
            <a:spAutoFit/>
          </a:bodyPr>
          <a:lstStyle/>
          <a:p>
            <a:pPr algn="ctr"/>
            <a:r>
              <a:rPr lang="en-US" sz="1400" b="1" dirty="0">
                <a:solidFill>
                  <a:schemeClr val="tx2"/>
                </a:solidFill>
              </a:rPr>
              <a:t>Availability </a:t>
            </a:r>
            <a:r>
              <a:rPr lang="en-US" sz="1400" b="1" dirty="0" smtClean="0">
                <a:solidFill>
                  <a:schemeClr val="tx2"/>
                </a:solidFill>
              </a:rPr>
              <a:t>Zone Fail</a:t>
            </a:r>
          </a:p>
        </p:txBody>
      </p:sp>
      <p:sp>
        <p:nvSpPr>
          <p:cNvPr id="14" name="Oval 13"/>
          <p:cNvSpPr/>
          <p:nvPr/>
        </p:nvSpPr>
        <p:spPr>
          <a:xfrm>
            <a:off x="6977568"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schemeClr val="accent2"/>
                </a:solidFill>
              </a:rPr>
              <a:t>4</a:t>
            </a:r>
          </a:p>
        </p:txBody>
      </p:sp>
      <p:sp>
        <p:nvSpPr>
          <p:cNvPr id="8" name="TextBox 7"/>
          <p:cNvSpPr txBox="1"/>
          <p:nvPr/>
        </p:nvSpPr>
        <p:spPr>
          <a:xfrm>
            <a:off x="3799818" y="1961238"/>
            <a:ext cx="1756762" cy="307777"/>
          </a:xfrm>
          <a:prstGeom prst="rect">
            <a:avLst/>
          </a:prstGeom>
          <a:noFill/>
        </p:spPr>
        <p:txBody>
          <a:bodyPr wrap="square" rtlCol="0">
            <a:spAutoFit/>
          </a:bodyPr>
          <a:lstStyle/>
          <a:p>
            <a:pPr algn="ctr"/>
            <a:r>
              <a:rPr lang="en-US" sz="1400" b="1" dirty="0" smtClean="0">
                <a:solidFill>
                  <a:schemeClr val="tx2"/>
                </a:solidFill>
              </a:rPr>
              <a:t>VM Fail</a:t>
            </a:r>
          </a:p>
        </p:txBody>
      </p:sp>
      <p:sp>
        <p:nvSpPr>
          <p:cNvPr id="13" name="Oval 12"/>
          <p:cNvSpPr/>
          <p:nvPr/>
        </p:nvSpPr>
        <p:spPr>
          <a:xfrm>
            <a:off x="4458636"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3</a:t>
            </a:r>
            <a:endParaRPr lang="en-US" dirty="0">
              <a:solidFill>
                <a:schemeClr val="accent2"/>
              </a:solidFill>
            </a:endParaRPr>
          </a:p>
        </p:txBody>
      </p:sp>
      <p:sp>
        <p:nvSpPr>
          <p:cNvPr id="7" name="TextBox 6"/>
          <p:cNvSpPr txBox="1"/>
          <p:nvPr/>
        </p:nvSpPr>
        <p:spPr>
          <a:xfrm>
            <a:off x="2178392" y="1961238"/>
            <a:ext cx="1446698" cy="307777"/>
          </a:xfrm>
          <a:prstGeom prst="rect">
            <a:avLst/>
          </a:prstGeom>
          <a:noFill/>
        </p:spPr>
        <p:txBody>
          <a:bodyPr wrap="square" rtlCol="0">
            <a:spAutoFit/>
          </a:bodyPr>
          <a:lstStyle/>
          <a:p>
            <a:pPr algn="ctr"/>
            <a:r>
              <a:rPr lang="en-US" sz="1400" b="1" dirty="0" smtClean="0">
                <a:solidFill>
                  <a:schemeClr val="tx2"/>
                </a:solidFill>
              </a:rPr>
              <a:t>Process Fail</a:t>
            </a:r>
          </a:p>
        </p:txBody>
      </p:sp>
      <p:sp>
        <p:nvSpPr>
          <p:cNvPr id="12" name="Oval 11"/>
          <p:cNvSpPr/>
          <p:nvPr/>
        </p:nvSpPr>
        <p:spPr>
          <a:xfrm>
            <a:off x="2669225"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2</a:t>
            </a:r>
            <a:endParaRPr lang="en-US" dirty="0">
              <a:solidFill>
                <a:schemeClr val="accent2"/>
              </a:solidFill>
            </a:endParaRPr>
          </a:p>
        </p:txBody>
      </p:sp>
      <p:sp>
        <p:nvSpPr>
          <p:cNvPr id="6" name="TextBox 5"/>
          <p:cNvSpPr txBox="1"/>
          <p:nvPr/>
        </p:nvSpPr>
        <p:spPr>
          <a:xfrm>
            <a:off x="471779" y="1961238"/>
            <a:ext cx="1376198" cy="523220"/>
          </a:xfrm>
          <a:prstGeom prst="rect">
            <a:avLst/>
          </a:prstGeom>
          <a:noFill/>
        </p:spPr>
        <p:txBody>
          <a:bodyPr wrap="square" rtlCol="0">
            <a:spAutoFit/>
          </a:bodyPr>
          <a:lstStyle/>
          <a:p>
            <a:pPr algn="ctr"/>
            <a:r>
              <a:rPr lang="en-US" sz="1400" b="1" dirty="0" smtClean="0">
                <a:solidFill>
                  <a:schemeClr val="tx2"/>
                </a:solidFill>
              </a:rPr>
              <a:t>App Instance Fail</a:t>
            </a:r>
          </a:p>
        </p:txBody>
      </p:sp>
      <p:sp>
        <p:nvSpPr>
          <p:cNvPr id="10" name="Oval 9"/>
          <p:cNvSpPr/>
          <p:nvPr/>
        </p:nvSpPr>
        <p:spPr>
          <a:xfrm>
            <a:off x="945788"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1</a:t>
            </a:r>
            <a:endParaRPr lang="en-US" dirty="0">
              <a:solidFill>
                <a:schemeClr val="accent2"/>
              </a:solidFill>
            </a:endParaRPr>
          </a:p>
        </p:txBody>
      </p:sp>
      <p:sp>
        <p:nvSpPr>
          <p:cNvPr id="43" name="Rectangle 42"/>
          <p:cNvSpPr/>
          <p:nvPr/>
        </p:nvSpPr>
        <p:spPr>
          <a:xfrm>
            <a:off x="2247888" y="2629913"/>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08980" y="3087926"/>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45" name="Rectangle 44"/>
          <p:cNvSpPr/>
          <p:nvPr/>
        </p:nvSpPr>
        <p:spPr>
          <a:xfrm>
            <a:off x="2953576" y="309090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46" name="Rectangle 45"/>
          <p:cNvSpPr/>
          <p:nvPr/>
        </p:nvSpPr>
        <p:spPr>
          <a:xfrm>
            <a:off x="2374635" y="3156874"/>
            <a:ext cx="466888" cy="15695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2216001" y="2774628"/>
            <a:ext cx="833206" cy="307777"/>
          </a:xfrm>
          <a:prstGeom prst="rect">
            <a:avLst/>
          </a:prstGeom>
          <a:noFill/>
        </p:spPr>
        <p:txBody>
          <a:bodyPr wrap="none" rtlCol="0">
            <a:spAutoFit/>
          </a:bodyPr>
          <a:lstStyle/>
          <a:p>
            <a:r>
              <a:rPr lang="en-US" sz="1400" dirty="0" smtClean="0">
                <a:solidFill>
                  <a:schemeClr val="accent1"/>
                </a:solidFill>
              </a:rPr>
              <a:t>Process</a:t>
            </a:r>
            <a:endParaRPr lang="en-US" sz="1400" dirty="0">
              <a:solidFill>
                <a:schemeClr val="accent1"/>
              </a:solidFill>
            </a:endParaRPr>
          </a:p>
        </p:txBody>
      </p:sp>
      <p:grpSp>
        <p:nvGrpSpPr>
          <p:cNvPr id="50" name="Group 49"/>
          <p:cNvGrpSpPr>
            <a:grpSpLocks noChangeAspect="1"/>
          </p:cNvGrpSpPr>
          <p:nvPr/>
        </p:nvGrpSpPr>
        <p:grpSpPr>
          <a:xfrm>
            <a:off x="2473806" y="3114865"/>
            <a:ext cx="214095" cy="217642"/>
            <a:chOff x="0" y="0"/>
            <a:chExt cx="9144001" cy="5143500"/>
          </a:xfrm>
          <a:effectLst/>
        </p:grpSpPr>
        <p:cxnSp>
          <p:nvCxnSpPr>
            <p:cNvPr id="51" name="Straight Connector 50"/>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3883474" y="2648939"/>
            <a:ext cx="1673105"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988539" y="310695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55" name="Rectangle 54"/>
          <p:cNvSpPr/>
          <p:nvPr/>
        </p:nvSpPr>
        <p:spPr>
          <a:xfrm>
            <a:off x="4514459" y="3109928"/>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grpSp>
        <p:nvGrpSpPr>
          <p:cNvPr id="58" name="Group 57"/>
          <p:cNvGrpSpPr>
            <a:grpSpLocks noChangeAspect="1"/>
          </p:cNvGrpSpPr>
          <p:nvPr/>
        </p:nvGrpSpPr>
        <p:grpSpPr>
          <a:xfrm>
            <a:off x="4439591" y="3231829"/>
            <a:ext cx="548640" cy="545670"/>
            <a:chOff x="0" y="0"/>
            <a:chExt cx="9144001" cy="5143500"/>
          </a:xfrm>
          <a:effectLst/>
        </p:grpSpPr>
        <p:cxnSp>
          <p:nvCxnSpPr>
            <p:cNvPr id="59" name="Straight Connector 5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62" name="Rectangle 61"/>
          <p:cNvSpPr/>
          <p:nvPr/>
        </p:nvSpPr>
        <p:spPr>
          <a:xfrm>
            <a:off x="5059055" y="3112904"/>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64" name="Rectangle 63"/>
          <p:cNvSpPr/>
          <p:nvPr/>
        </p:nvSpPr>
        <p:spPr>
          <a:xfrm>
            <a:off x="5945095" y="264893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034034"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7" name="Rectangle 66"/>
          <p:cNvSpPr/>
          <p:nvPr/>
        </p:nvSpPr>
        <p:spPr>
          <a:xfrm>
            <a:off x="6606486"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9" name="Rectangle 68"/>
          <p:cNvSpPr/>
          <p:nvPr/>
        </p:nvSpPr>
        <p:spPr>
          <a:xfrm>
            <a:off x="6037026"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0" name="Rectangle 69"/>
          <p:cNvSpPr/>
          <p:nvPr/>
        </p:nvSpPr>
        <p:spPr>
          <a:xfrm>
            <a:off x="6609478"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nvGrpSpPr>
          <p:cNvPr id="76" name="Group 75"/>
          <p:cNvGrpSpPr/>
          <p:nvPr/>
        </p:nvGrpSpPr>
        <p:grpSpPr>
          <a:xfrm>
            <a:off x="7350455" y="2645963"/>
            <a:ext cx="1252960" cy="1447800"/>
            <a:chOff x="6097495" y="2894729"/>
            <a:chExt cx="1252960" cy="1447800"/>
          </a:xfrm>
        </p:grpSpPr>
        <p:sp>
          <p:nvSpPr>
            <p:cNvPr id="71" name="Rectangle 70"/>
            <p:cNvSpPr/>
            <p:nvPr/>
          </p:nvSpPr>
          <p:spPr>
            <a:xfrm>
              <a:off x="6097495" y="289472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186434"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3" name="Rectangle 72"/>
            <p:cNvSpPr/>
            <p:nvPr/>
          </p:nvSpPr>
          <p:spPr>
            <a:xfrm>
              <a:off x="6758886"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4" name="Rectangle 73"/>
            <p:cNvSpPr/>
            <p:nvPr/>
          </p:nvSpPr>
          <p:spPr>
            <a:xfrm>
              <a:off x="6189426"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5" name="Rectangle 74"/>
            <p:cNvSpPr/>
            <p:nvPr/>
          </p:nvSpPr>
          <p:spPr>
            <a:xfrm>
              <a:off x="6761878"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grpSp>
        <p:nvGrpSpPr>
          <p:cNvPr id="38" name="Group 37"/>
          <p:cNvGrpSpPr/>
          <p:nvPr/>
        </p:nvGrpSpPr>
        <p:grpSpPr>
          <a:xfrm>
            <a:off x="6093085" y="2783475"/>
            <a:ext cx="958082" cy="1120690"/>
            <a:chOff x="0" y="0"/>
            <a:chExt cx="9144001" cy="5143500"/>
          </a:xfrm>
        </p:grpSpPr>
        <p:cxnSp>
          <p:nvCxnSpPr>
            <p:cNvPr id="29" name="Straight Connector 2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0" y="0"/>
              <a:ext cx="9144001" cy="5135307"/>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99751" y="2632889"/>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2786428"/>
            <a:ext cx="367509" cy="358963"/>
          </a:xfrm>
          <a:prstGeom prst="rect">
            <a:avLst/>
          </a:prstGeom>
        </p:spPr>
      </p:pic>
      <p:pic>
        <p:nvPicPr>
          <p:cNvPr id="81" name="Picture 80"/>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65731" y="2774628"/>
            <a:ext cx="367508" cy="358963"/>
          </a:xfrm>
          <a:prstGeom prst="rect">
            <a:avLst/>
          </a:prstGeom>
        </p:spPr>
      </p:pic>
      <p:cxnSp>
        <p:nvCxnSpPr>
          <p:cNvPr id="15" name="Straight Arrow Connector 14"/>
          <p:cNvCxnSpPr/>
          <p:nvPr/>
        </p:nvCxnSpPr>
        <p:spPr>
          <a:xfrm flipV="1">
            <a:off x="908436" y="3227385"/>
            <a:ext cx="0" cy="292601"/>
          </a:xfrm>
          <a:prstGeom prst="straightConnector1">
            <a:avLst/>
          </a:prstGeom>
          <a:ln w="6350" cmpd="sng">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84" name="Picture 8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3612064"/>
            <a:ext cx="367509" cy="358963"/>
          </a:xfrm>
          <a:prstGeom prst="rect">
            <a:avLst/>
          </a:prstGeom>
        </p:spPr>
      </p:pic>
      <p:grpSp>
        <p:nvGrpSpPr>
          <p:cNvPr id="39" name="Group 38"/>
          <p:cNvGrpSpPr>
            <a:grpSpLocks noChangeAspect="1"/>
          </p:cNvGrpSpPr>
          <p:nvPr/>
        </p:nvGrpSpPr>
        <p:grpSpPr>
          <a:xfrm>
            <a:off x="732619" y="2777782"/>
            <a:ext cx="336166" cy="341736"/>
            <a:chOff x="0" y="0"/>
            <a:chExt cx="9144001" cy="5143500"/>
          </a:xfrm>
          <a:effectLst/>
        </p:grpSpPr>
        <p:cxnSp>
          <p:nvCxnSpPr>
            <p:cNvPr id="40" name="Straight Connector 39"/>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0" y="0"/>
              <a:ext cx="9144001" cy="5034116"/>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63319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flipV="1">
            <a:off x="6841" y="1581150"/>
            <a:ext cx="9137159" cy="90572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33"/>
          <p:cNvSpPr>
            <a:spLocks noGrp="1"/>
          </p:cNvSpPr>
          <p:nvPr>
            <p:ph type="title"/>
          </p:nvPr>
        </p:nvSpPr>
        <p:spPr/>
        <p:txBody>
          <a:bodyPr/>
          <a:lstStyle/>
          <a:p>
            <a:pPr algn="ctr"/>
            <a:r>
              <a:rPr lang="en-US" dirty="0" smtClean="0"/>
              <a:t>Changing Model for Application Delivery</a:t>
            </a:r>
            <a:endParaRPr lang="en-US" dirty="0"/>
          </a:p>
        </p:txBody>
      </p:sp>
      <p:sp>
        <p:nvSpPr>
          <p:cNvPr id="2" name="Slide Number Placeholder 1"/>
          <p:cNvSpPr>
            <a:spLocks noGrp="1"/>
          </p:cNvSpPr>
          <p:nvPr>
            <p:ph type="sldNum" sz="quarter" idx="12"/>
          </p:nvPr>
        </p:nvSpPr>
        <p:spPr/>
        <p:txBody>
          <a:bodyPr/>
          <a:lstStyle/>
          <a:p>
            <a:fld id="{ADA07C09-8A41-3B46-A636-3955072BBB4F}" type="slidenum">
              <a:rPr lang="en-US" smtClean="0"/>
              <a:pPr/>
              <a:t>2</a:t>
            </a:fld>
            <a:endParaRPr lang="en-US"/>
          </a:p>
        </p:txBody>
      </p:sp>
      <p:grpSp>
        <p:nvGrpSpPr>
          <p:cNvPr id="3" name="Group 2"/>
          <p:cNvGrpSpPr/>
          <p:nvPr/>
        </p:nvGrpSpPr>
        <p:grpSpPr>
          <a:xfrm>
            <a:off x="421585" y="5143500"/>
            <a:ext cx="5482295" cy="1487501"/>
            <a:chOff x="1834273" y="803436"/>
            <a:chExt cx="5482295" cy="4327363"/>
          </a:xfrm>
        </p:grpSpPr>
        <p:cxnSp>
          <p:nvCxnSpPr>
            <p:cNvPr id="4" name="Straight Connector 3"/>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1795156" y="1063875"/>
            <a:ext cx="1834273" cy="338554"/>
          </a:xfrm>
          <a:prstGeom prst="rect">
            <a:avLst/>
          </a:prstGeom>
          <a:noFill/>
        </p:spPr>
        <p:txBody>
          <a:bodyPr wrap="square" rtlCol="0">
            <a:spAutoFit/>
          </a:bodyPr>
          <a:lstStyle/>
          <a:p>
            <a:pPr algn="ctr"/>
            <a:r>
              <a:rPr lang="en-US" sz="1600" b="1" dirty="0" smtClean="0">
                <a:solidFill>
                  <a:schemeClr val="accent1"/>
                </a:solidFill>
              </a:rPr>
              <a:t>Development</a:t>
            </a:r>
            <a:endParaRPr lang="en-US" sz="1600" b="1" dirty="0">
              <a:solidFill>
                <a:schemeClr val="accent1"/>
              </a:solidFill>
            </a:endParaRPr>
          </a:p>
        </p:txBody>
      </p:sp>
      <p:sp>
        <p:nvSpPr>
          <p:cNvPr id="16" name="TextBox 15"/>
          <p:cNvSpPr txBox="1"/>
          <p:nvPr/>
        </p:nvSpPr>
        <p:spPr>
          <a:xfrm>
            <a:off x="5489136" y="1033587"/>
            <a:ext cx="1834273" cy="338554"/>
          </a:xfrm>
          <a:prstGeom prst="rect">
            <a:avLst/>
          </a:prstGeom>
          <a:noFill/>
        </p:spPr>
        <p:txBody>
          <a:bodyPr wrap="square" rtlCol="0">
            <a:spAutoFit/>
          </a:bodyPr>
          <a:lstStyle/>
          <a:p>
            <a:pPr algn="ctr"/>
            <a:r>
              <a:rPr lang="en-US" sz="1600" b="1" dirty="0" smtClean="0">
                <a:solidFill>
                  <a:schemeClr val="accent1"/>
                </a:solidFill>
              </a:rPr>
              <a:t>Deployment</a:t>
            </a:r>
            <a:endParaRPr lang="en-US" sz="1600" b="1" dirty="0">
              <a:solidFill>
                <a:schemeClr val="accent1"/>
              </a:solidFill>
            </a:endParaRPr>
          </a:p>
        </p:txBody>
      </p:sp>
      <p:sp>
        <p:nvSpPr>
          <p:cNvPr id="21" name="TextBox 20"/>
          <p:cNvSpPr txBox="1"/>
          <p:nvPr/>
        </p:nvSpPr>
        <p:spPr>
          <a:xfrm>
            <a:off x="5617026" y="1816399"/>
            <a:ext cx="1472654" cy="461665"/>
          </a:xfrm>
          <a:prstGeom prst="rect">
            <a:avLst/>
          </a:prstGeom>
          <a:noFill/>
        </p:spPr>
        <p:txBody>
          <a:bodyPr wrap="square" rtlCol="0">
            <a:spAutoFit/>
          </a:bodyPr>
          <a:lstStyle/>
          <a:p>
            <a:pPr algn="ctr"/>
            <a:r>
              <a:rPr lang="en-US" sz="1200" dirty="0" smtClean="0">
                <a:solidFill>
                  <a:schemeClr val="tx2"/>
                </a:solidFill>
              </a:rPr>
              <a:t>Sparingly at designated times</a:t>
            </a:r>
            <a:endParaRPr lang="en-US" sz="1200" dirty="0">
              <a:solidFill>
                <a:schemeClr val="tx2"/>
              </a:solidFill>
            </a:endParaRPr>
          </a:p>
        </p:txBody>
      </p:sp>
      <p:grpSp>
        <p:nvGrpSpPr>
          <p:cNvPr id="40" name="Group 39"/>
          <p:cNvGrpSpPr/>
          <p:nvPr/>
        </p:nvGrpSpPr>
        <p:grpSpPr>
          <a:xfrm>
            <a:off x="5489136" y="2620842"/>
            <a:ext cx="1834273" cy="1818790"/>
            <a:chOff x="5489136" y="2620842"/>
            <a:chExt cx="1834273" cy="1818790"/>
          </a:xfrm>
        </p:grpSpPr>
        <p:sp>
          <p:nvSpPr>
            <p:cNvPr id="27" name="TextBox 26"/>
            <p:cNvSpPr txBox="1"/>
            <p:nvPr/>
          </p:nvSpPr>
          <p:spPr>
            <a:xfrm>
              <a:off x="5489136" y="3977967"/>
              <a:ext cx="1834273" cy="461665"/>
            </a:xfrm>
            <a:prstGeom prst="rect">
              <a:avLst/>
            </a:prstGeom>
            <a:noFill/>
          </p:spPr>
          <p:txBody>
            <a:bodyPr wrap="square" rtlCol="0">
              <a:spAutoFit/>
            </a:bodyPr>
            <a:lstStyle/>
            <a:p>
              <a:pPr algn="ctr"/>
              <a:r>
                <a:rPr lang="en-US" sz="1200" b="1" dirty="0" smtClean="0"/>
                <a:t>Ready for prod at </a:t>
              </a:r>
              <a:br>
                <a:rPr lang="en-US" sz="1200" b="1" dirty="0" smtClean="0"/>
              </a:br>
              <a:r>
                <a:rPr lang="en-US" sz="1200" b="1" dirty="0" smtClean="0"/>
                <a:t>any time</a:t>
              </a:r>
              <a:endParaRPr lang="en-US" sz="1200" b="1" dirty="0"/>
            </a:p>
          </p:txBody>
        </p:sp>
        <p:sp>
          <p:nvSpPr>
            <p:cNvPr id="46" name="Isosceles Triangle 45"/>
            <p:cNvSpPr/>
            <p:nvPr/>
          </p:nvSpPr>
          <p:spPr>
            <a:xfrm rot="10800000">
              <a:off x="6271087"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3"/>
            <a:stretch>
              <a:fillRect/>
            </a:stretch>
          </p:blipFill>
          <p:spPr>
            <a:xfrm>
              <a:off x="6006493" y="3176486"/>
              <a:ext cx="962028" cy="647448"/>
            </a:xfrm>
            <a:prstGeom prst="rect">
              <a:avLst/>
            </a:prstGeom>
          </p:spPr>
        </p:pic>
      </p:grpSp>
      <p:sp>
        <p:nvSpPr>
          <p:cNvPr id="14" name="TextBox 13"/>
          <p:cNvSpPr txBox="1"/>
          <p:nvPr/>
        </p:nvSpPr>
        <p:spPr>
          <a:xfrm>
            <a:off x="-17640" y="1051224"/>
            <a:ext cx="1834273" cy="338554"/>
          </a:xfrm>
          <a:prstGeom prst="rect">
            <a:avLst/>
          </a:prstGeom>
          <a:noFill/>
        </p:spPr>
        <p:txBody>
          <a:bodyPr wrap="square" rtlCol="0">
            <a:spAutoFit/>
          </a:bodyPr>
          <a:lstStyle/>
          <a:p>
            <a:pPr algn="ctr"/>
            <a:r>
              <a:rPr lang="en-US" sz="1600" b="1" dirty="0" smtClean="0">
                <a:solidFill>
                  <a:schemeClr val="accent1"/>
                </a:solidFill>
              </a:rPr>
              <a:t>Architecture</a:t>
            </a:r>
            <a:endParaRPr lang="en-US" sz="1600" b="1" dirty="0">
              <a:solidFill>
                <a:schemeClr val="accent1"/>
              </a:solidFill>
            </a:endParaRPr>
          </a:p>
        </p:txBody>
      </p:sp>
      <p:sp>
        <p:nvSpPr>
          <p:cNvPr id="15" name="TextBox 14"/>
          <p:cNvSpPr txBox="1"/>
          <p:nvPr/>
        </p:nvSpPr>
        <p:spPr>
          <a:xfrm>
            <a:off x="3654863" y="909226"/>
            <a:ext cx="1834273" cy="584776"/>
          </a:xfrm>
          <a:prstGeom prst="rect">
            <a:avLst/>
          </a:prstGeom>
          <a:noFill/>
        </p:spPr>
        <p:txBody>
          <a:bodyPr wrap="square" rtlCol="0">
            <a:spAutoFit/>
          </a:bodyPr>
          <a:lstStyle/>
          <a:p>
            <a:pPr algn="ctr"/>
            <a:r>
              <a:rPr lang="en-US" sz="1600" b="1" dirty="0" smtClean="0">
                <a:solidFill>
                  <a:schemeClr val="accent1"/>
                </a:solidFill>
              </a:rPr>
              <a:t>Abstraction Layer</a:t>
            </a:r>
            <a:endParaRPr lang="en-US" sz="1600" b="1" dirty="0">
              <a:solidFill>
                <a:schemeClr val="accent1"/>
              </a:solidFill>
            </a:endParaRPr>
          </a:p>
        </p:txBody>
      </p:sp>
      <p:sp>
        <p:nvSpPr>
          <p:cNvPr id="17" name="TextBox 16"/>
          <p:cNvSpPr txBox="1"/>
          <p:nvPr/>
        </p:nvSpPr>
        <p:spPr>
          <a:xfrm>
            <a:off x="7323409" y="1033587"/>
            <a:ext cx="1834273" cy="338554"/>
          </a:xfrm>
          <a:prstGeom prst="rect">
            <a:avLst/>
          </a:prstGeom>
          <a:noFill/>
        </p:spPr>
        <p:txBody>
          <a:bodyPr wrap="square" rtlCol="0">
            <a:spAutoFit/>
          </a:bodyPr>
          <a:lstStyle/>
          <a:p>
            <a:pPr algn="ctr"/>
            <a:r>
              <a:rPr lang="en-US" sz="1600" b="1" dirty="0" smtClean="0">
                <a:solidFill>
                  <a:schemeClr val="accent1"/>
                </a:solidFill>
              </a:rPr>
              <a:t>“Day 2” Ops</a:t>
            </a:r>
            <a:endParaRPr lang="en-US" sz="1600" b="1" dirty="0">
              <a:solidFill>
                <a:schemeClr val="accent1"/>
              </a:solidFill>
            </a:endParaRPr>
          </a:p>
        </p:txBody>
      </p:sp>
      <p:sp>
        <p:nvSpPr>
          <p:cNvPr id="20" name="TextBox 19"/>
          <p:cNvSpPr txBox="1"/>
          <p:nvPr/>
        </p:nvSpPr>
        <p:spPr>
          <a:xfrm>
            <a:off x="3672503" y="1898830"/>
            <a:ext cx="1834273" cy="276999"/>
          </a:xfrm>
          <a:prstGeom prst="rect">
            <a:avLst/>
          </a:prstGeom>
          <a:noFill/>
        </p:spPr>
        <p:txBody>
          <a:bodyPr wrap="square" rtlCol="0">
            <a:spAutoFit/>
          </a:bodyPr>
          <a:lstStyle/>
          <a:p>
            <a:pPr algn="ctr"/>
            <a:r>
              <a:rPr lang="en-US" sz="1200" dirty="0" smtClean="0">
                <a:solidFill>
                  <a:schemeClr val="tx2"/>
                </a:solidFill>
              </a:rPr>
              <a:t>App Server on Machine</a:t>
            </a:r>
            <a:endParaRPr lang="en-US" sz="1200" dirty="0">
              <a:solidFill>
                <a:schemeClr val="tx2"/>
              </a:solidFill>
            </a:endParaRPr>
          </a:p>
        </p:txBody>
      </p:sp>
      <p:grpSp>
        <p:nvGrpSpPr>
          <p:cNvPr id="31" name="Group 30"/>
          <p:cNvGrpSpPr/>
          <p:nvPr/>
        </p:nvGrpSpPr>
        <p:grpSpPr>
          <a:xfrm>
            <a:off x="3672503" y="2620842"/>
            <a:ext cx="1834273" cy="1818790"/>
            <a:chOff x="3654863" y="2620842"/>
            <a:chExt cx="1834273" cy="1818790"/>
          </a:xfrm>
        </p:grpSpPr>
        <p:sp>
          <p:nvSpPr>
            <p:cNvPr id="26" name="TextBox 25"/>
            <p:cNvSpPr txBox="1"/>
            <p:nvPr/>
          </p:nvSpPr>
          <p:spPr>
            <a:xfrm>
              <a:off x="3654863" y="3977967"/>
              <a:ext cx="1834273" cy="461665"/>
            </a:xfrm>
            <a:prstGeom prst="rect">
              <a:avLst/>
            </a:prstGeom>
            <a:noFill/>
          </p:spPr>
          <p:txBody>
            <a:bodyPr wrap="square" rtlCol="0">
              <a:spAutoFit/>
            </a:bodyPr>
            <a:lstStyle/>
            <a:p>
              <a:pPr algn="ctr"/>
              <a:r>
                <a:rPr lang="en-US" sz="1200" b="1" dirty="0" smtClean="0"/>
                <a:t>App on “disposable” infrastructure</a:t>
              </a:r>
              <a:endParaRPr lang="en-US" sz="1200" b="1" dirty="0"/>
            </a:p>
          </p:txBody>
        </p:sp>
        <p:sp>
          <p:nvSpPr>
            <p:cNvPr id="45" name="Isosceles Triangle 44"/>
            <p:cNvSpPr/>
            <p:nvPr/>
          </p:nvSpPr>
          <p:spPr>
            <a:xfrm rot="10800000">
              <a:off x="440264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309" y="2894916"/>
              <a:ext cx="1290198" cy="1103597"/>
            </a:xfrm>
            <a:prstGeom prst="rect">
              <a:avLst/>
            </a:prstGeom>
          </p:spPr>
        </p:pic>
      </p:grpSp>
      <p:sp>
        <p:nvSpPr>
          <p:cNvPr id="19" name="TextBox 18"/>
          <p:cNvSpPr txBox="1"/>
          <p:nvPr/>
        </p:nvSpPr>
        <p:spPr>
          <a:xfrm>
            <a:off x="-70560" y="1916467"/>
            <a:ext cx="1834273" cy="276999"/>
          </a:xfrm>
          <a:prstGeom prst="rect">
            <a:avLst/>
          </a:prstGeom>
          <a:noFill/>
        </p:spPr>
        <p:txBody>
          <a:bodyPr wrap="square" rtlCol="0">
            <a:spAutoFit/>
          </a:bodyPr>
          <a:lstStyle/>
          <a:p>
            <a:pPr algn="ctr"/>
            <a:r>
              <a:rPr lang="en-US" sz="1200" dirty="0" smtClean="0">
                <a:solidFill>
                  <a:schemeClr val="tx2"/>
                </a:solidFill>
              </a:rPr>
              <a:t>Monolithic App</a:t>
            </a:r>
            <a:endParaRPr lang="en-US" sz="1200" dirty="0">
              <a:solidFill>
                <a:schemeClr val="tx2"/>
              </a:solidFill>
            </a:endParaRPr>
          </a:p>
        </p:txBody>
      </p:sp>
      <p:grpSp>
        <p:nvGrpSpPr>
          <p:cNvPr id="42" name="Group 41"/>
          <p:cNvGrpSpPr/>
          <p:nvPr/>
        </p:nvGrpSpPr>
        <p:grpSpPr>
          <a:xfrm>
            <a:off x="-17640" y="2638479"/>
            <a:ext cx="1834273" cy="1818790"/>
            <a:chOff x="1834273" y="2620842"/>
            <a:chExt cx="1834273" cy="1818790"/>
          </a:xfrm>
        </p:grpSpPr>
        <p:sp>
          <p:nvSpPr>
            <p:cNvPr id="25" name="TextBox 24"/>
            <p:cNvSpPr txBox="1"/>
            <p:nvPr/>
          </p:nvSpPr>
          <p:spPr>
            <a:xfrm>
              <a:off x="1834273" y="3977967"/>
              <a:ext cx="1834273" cy="461665"/>
            </a:xfrm>
            <a:prstGeom prst="rect">
              <a:avLst/>
            </a:prstGeom>
            <a:noFill/>
          </p:spPr>
          <p:txBody>
            <a:bodyPr wrap="square" rtlCol="0">
              <a:spAutoFit/>
            </a:bodyPr>
            <a:lstStyle/>
            <a:p>
              <a:pPr algn="ctr"/>
              <a:r>
                <a:rPr lang="en-US" sz="1200" b="1" dirty="0" err="1" smtClean="0"/>
                <a:t>Microservices</a:t>
              </a:r>
              <a:r>
                <a:rPr lang="en-US" sz="1200" b="1" dirty="0" smtClean="0"/>
                <a:t> / Composite app</a:t>
              </a:r>
              <a:endParaRPr lang="en-US" sz="1200" b="1" dirty="0"/>
            </a:p>
          </p:txBody>
        </p:sp>
        <p:grpSp>
          <p:nvGrpSpPr>
            <p:cNvPr id="30" name="Group 29"/>
            <p:cNvGrpSpPr/>
            <p:nvPr/>
          </p:nvGrpSpPr>
          <p:grpSpPr>
            <a:xfrm>
              <a:off x="2259107" y="2620842"/>
              <a:ext cx="915966" cy="1315244"/>
              <a:chOff x="2259107" y="2620842"/>
              <a:chExt cx="915966" cy="1315244"/>
            </a:xfrm>
          </p:grpSpPr>
          <p:sp>
            <p:nvSpPr>
              <p:cNvPr id="43" name="Isosceles Triangle 42"/>
              <p:cNvSpPr/>
              <p:nvPr/>
            </p:nvSpPr>
            <p:spPr>
              <a:xfrm rot="10800000">
                <a:off x="260787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5"/>
              <a:stretch>
                <a:fillRect/>
              </a:stretch>
            </p:blipFill>
            <p:spPr>
              <a:xfrm>
                <a:off x="2259107" y="3082908"/>
                <a:ext cx="915966" cy="853178"/>
              </a:xfrm>
              <a:prstGeom prst="rect">
                <a:avLst/>
              </a:prstGeom>
            </p:spPr>
          </p:pic>
        </p:grpSp>
      </p:grpSp>
      <p:sp>
        <p:nvSpPr>
          <p:cNvPr id="18" name="TextBox 17"/>
          <p:cNvSpPr txBox="1"/>
          <p:nvPr/>
        </p:nvSpPr>
        <p:spPr>
          <a:xfrm>
            <a:off x="1742236" y="1916857"/>
            <a:ext cx="1834273" cy="276999"/>
          </a:xfrm>
          <a:prstGeom prst="rect">
            <a:avLst/>
          </a:prstGeom>
          <a:noFill/>
        </p:spPr>
        <p:txBody>
          <a:bodyPr wrap="square" rtlCol="0">
            <a:spAutoFit/>
          </a:bodyPr>
          <a:lstStyle/>
          <a:p>
            <a:pPr algn="ctr"/>
            <a:r>
              <a:rPr lang="en-US" sz="1200" dirty="0" smtClean="0">
                <a:solidFill>
                  <a:schemeClr val="tx2"/>
                </a:solidFill>
              </a:rPr>
              <a:t>Linear / Sequential</a:t>
            </a:r>
            <a:endParaRPr lang="en-US" sz="1200" dirty="0">
              <a:solidFill>
                <a:schemeClr val="tx2"/>
              </a:solidFill>
            </a:endParaRPr>
          </a:p>
        </p:txBody>
      </p:sp>
      <p:grpSp>
        <p:nvGrpSpPr>
          <p:cNvPr id="13" name="Group 12"/>
          <p:cNvGrpSpPr/>
          <p:nvPr/>
        </p:nvGrpSpPr>
        <p:grpSpPr>
          <a:xfrm>
            <a:off x="1795156" y="2651130"/>
            <a:ext cx="1834273" cy="1818790"/>
            <a:chOff x="-1" y="2620842"/>
            <a:chExt cx="1834273" cy="1818790"/>
          </a:xfrm>
        </p:grpSpPr>
        <p:sp>
          <p:nvSpPr>
            <p:cNvPr id="24" name="TextBox 23"/>
            <p:cNvSpPr txBox="1"/>
            <p:nvPr/>
          </p:nvSpPr>
          <p:spPr>
            <a:xfrm>
              <a:off x="-1" y="3977967"/>
              <a:ext cx="1834273" cy="461665"/>
            </a:xfrm>
            <a:prstGeom prst="rect">
              <a:avLst/>
            </a:prstGeom>
            <a:noFill/>
          </p:spPr>
          <p:txBody>
            <a:bodyPr wrap="square" rtlCol="0">
              <a:spAutoFit/>
            </a:bodyPr>
            <a:lstStyle/>
            <a:p>
              <a:pPr algn="ctr"/>
              <a:r>
                <a:rPr lang="en-US" sz="1200" b="1" dirty="0" smtClean="0"/>
                <a:t>Short cycles, test driven, iterative</a:t>
              </a:r>
              <a:endParaRPr lang="en-US" sz="1200" b="1" dirty="0"/>
            </a:p>
          </p:txBody>
        </p:sp>
        <p:sp>
          <p:nvSpPr>
            <p:cNvPr id="36" name="Isosceles Triangle 35"/>
            <p:cNvSpPr/>
            <p:nvPr/>
          </p:nvSpPr>
          <p:spPr>
            <a:xfrm rot="10800000">
              <a:off x="739429"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p:nvPicPr>
          <p:blipFill>
            <a:blip r:embed="rId6"/>
            <a:stretch>
              <a:fillRect/>
            </a:stretch>
          </p:blipFill>
          <p:spPr>
            <a:xfrm>
              <a:off x="458436" y="3191260"/>
              <a:ext cx="1002218" cy="559249"/>
            </a:xfrm>
            <a:prstGeom prst="rect">
              <a:avLst/>
            </a:prstGeom>
          </p:spPr>
        </p:pic>
      </p:grpSp>
      <p:sp>
        <p:nvSpPr>
          <p:cNvPr id="22" name="TextBox 21"/>
          <p:cNvSpPr txBox="1"/>
          <p:nvPr/>
        </p:nvSpPr>
        <p:spPr>
          <a:xfrm>
            <a:off x="7270489" y="1816399"/>
            <a:ext cx="1834273" cy="461665"/>
          </a:xfrm>
          <a:prstGeom prst="rect">
            <a:avLst/>
          </a:prstGeom>
          <a:noFill/>
        </p:spPr>
        <p:txBody>
          <a:bodyPr wrap="square" rtlCol="0">
            <a:spAutoFit/>
          </a:bodyPr>
          <a:lstStyle/>
          <a:p>
            <a:pPr algn="ctr"/>
            <a:r>
              <a:rPr lang="en-US" sz="1200" dirty="0" smtClean="0">
                <a:solidFill>
                  <a:schemeClr val="tx2"/>
                </a:solidFill>
              </a:rPr>
              <a:t>Many tools, ad hoc automation</a:t>
            </a:r>
            <a:endParaRPr lang="en-US" sz="1200" dirty="0">
              <a:solidFill>
                <a:schemeClr val="tx2"/>
              </a:solidFill>
            </a:endParaRPr>
          </a:p>
        </p:txBody>
      </p:sp>
      <p:grpSp>
        <p:nvGrpSpPr>
          <p:cNvPr id="41" name="Group 40"/>
          <p:cNvGrpSpPr/>
          <p:nvPr/>
        </p:nvGrpSpPr>
        <p:grpSpPr>
          <a:xfrm>
            <a:off x="7323409" y="2620842"/>
            <a:ext cx="1834273" cy="1818790"/>
            <a:chOff x="7323409" y="2620842"/>
            <a:chExt cx="1834273" cy="1818790"/>
          </a:xfrm>
        </p:grpSpPr>
        <p:sp>
          <p:nvSpPr>
            <p:cNvPr id="28" name="TextBox 27"/>
            <p:cNvSpPr txBox="1"/>
            <p:nvPr/>
          </p:nvSpPr>
          <p:spPr>
            <a:xfrm>
              <a:off x="7323409" y="3977967"/>
              <a:ext cx="1834273" cy="461665"/>
            </a:xfrm>
            <a:prstGeom prst="rect">
              <a:avLst/>
            </a:prstGeom>
            <a:noFill/>
          </p:spPr>
          <p:txBody>
            <a:bodyPr wrap="square" rtlCol="0">
              <a:spAutoFit/>
            </a:bodyPr>
            <a:lstStyle/>
            <a:p>
              <a:pPr algn="ctr"/>
              <a:r>
                <a:rPr lang="en-US" sz="1200" b="1" dirty="0" smtClean="0"/>
                <a:t>Manage services,</a:t>
              </a:r>
              <a:br>
                <a:rPr lang="en-US" sz="1200" b="1" dirty="0" smtClean="0"/>
              </a:br>
              <a:r>
                <a:rPr lang="en-US" sz="1200" b="1" dirty="0" smtClean="0"/>
                <a:t>not servers</a:t>
              </a:r>
              <a:endParaRPr lang="en-US" sz="1200" b="1" dirty="0"/>
            </a:p>
          </p:txBody>
        </p:sp>
        <p:sp>
          <p:nvSpPr>
            <p:cNvPr id="50" name="Isosceles Triangle 49"/>
            <p:cNvSpPr/>
            <p:nvPr/>
          </p:nvSpPr>
          <p:spPr>
            <a:xfrm rot="10800000">
              <a:off x="8139531"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p:cNvPicPr>
              <a:picLocks noChangeAspect="1"/>
            </p:cNvPicPr>
            <p:nvPr/>
          </p:nvPicPr>
          <p:blipFill>
            <a:blip r:embed="rId7"/>
            <a:stretch>
              <a:fillRect/>
            </a:stretch>
          </p:blipFill>
          <p:spPr>
            <a:xfrm>
              <a:off x="7753626" y="3157991"/>
              <a:ext cx="934933" cy="661474"/>
            </a:xfrm>
            <a:prstGeom prst="rect">
              <a:avLst/>
            </a:prstGeom>
          </p:spPr>
        </p:pic>
      </p:grpSp>
      <p:grpSp>
        <p:nvGrpSpPr>
          <p:cNvPr id="48" name="Group 47"/>
          <p:cNvGrpSpPr/>
          <p:nvPr/>
        </p:nvGrpSpPr>
        <p:grpSpPr>
          <a:xfrm>
            <a:off x="1831094" y="1582188"/>
            <a:ext cx="5482295" cy="904682"/>
            <a:chOff x="1834273" y="803436"/>
            <a:chExt cx="5482295" cy="4327363"/>
          </a:xfrm>
        </p:grpSpPr>
        <p:cxnSp>
          <p:nvCxnSpPr>
            <p:cNvPr id="49" name="Straight Connector 48"/>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2286000" y="224858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4106643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 prepackaged for simple consumption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20</a:t>
            </a:fld>
            <a:endParaRPr lang="en-US"/>
          </a:p>
        </p:txBody>
      </p:sp>
      <p:sp>
        <p:nvSpPr>
          <p:cNvPr id="40" name="TextBox 39"/>
          <p:cNvSpPr txBox="1"/>
          <p:nvPr/>
        </p:nvSpPr>
        <p:spPr>
          <a:xfrm>
            <a:off x="310628" y="1418566"/>
            <a:ext cx="2494661" cy="3016210"/>
          </a:xfrm>
          <a:prstGeom prst="rect">
            <a:avLst/>
          </a:prstGeom>
          <a:noFill/>
        </p:spPr>
        <p:txBody>
          <a:bodyPr wrap="square" rtlCol="0">
            <a:spAutoFit/>
          </a:bodyPr>
          <a:lstStyle/>
          <a:p>
            <a:pPr marL="164592" indent="-164592">
              <a:spcAft>
                <a:spcPts val="1200"/>
              </a:spcAft>
              <a:buSzPct val="80000"/>
              <a:buFont typeface="Arial"/>
              <a:buChar char="•"/>
            </a:pPr>
            <a:r>
              <a:rPr lang="en-US" sz="1600" dirty="0" smtClean="0">
                <a:solidFill>
                  <a:schemeClr val="tx2"/>
                </a:solidFill>
                <a:latin typeface="Arial"/>
                <a:cs typeface="Arial"/>
              </a:rPr>
              <a:t>Easy accessibility through Marketplace </a:t>
            </a:r>
          </a:p>
          <a:p>
            <a:pPr marL="164592" indent="-164592">
              <a:spcAft>
                <a:spcPts val="1200"/>
              </a:spcAft>
              <a:buSzPct val="80000"/>
              <a:buFont typeface="Arial"/>
              <a:buChar char="•"/>
            </a:pPr>
            <a:r>
              <a:rPr lang="en-US" sz="1600" dirty="0" smtClean="0">
                <a:solidFill>
                  <a:schemeClr val="tx2"/>
                </a:solidFill>
                <a:cs typeface="Arial"/>
              </a:rPr>
              <a:t>Instant Provisioning and full lifecycle managed</a:t>
            </a:r>
          </a:p>
          <a:p>
            <a:pPr marL="164592" indent="-164592">
              <a:spcAft>
                <a:spcPts val="1200"/>
              </a:spcAft>
              <a:buSzPct val="80000"/>
              <a:buFont typeface="Arial"/>
              <a:buChar char="•"/>
            </a:pPr>
            <a:r>
              <a:rPr lang="en-US" sz="1600" dirty="0" smtClean="0">
                <a:solidFill>
                  <a:schemeClr val="tx2"/>
                </a:solidFill>
                <a:cs typeface="Arial"/>
              </a:rPr>
              <a:t>Bind </a:t>
            </a:r>
            <a:r>
              <a:rPr lang="en-US" sz="1600" dirty="0">
                <a:solidFill>
                  <a:schemeClr val="tx2"/>
                </a:solidFill>
                <a:cs typeface="Arial"/>
              </a:rPr>
              <a:t>to apps through easy to use interface</a:t>
            </a:r>
          </a:p>
          <a:p>
            <a:pPr marL="164592" indent="-164592">
              <a:spcAft>
                <a:spcPts val="1200"/>
              </a:spcAft>
              <a:buSzPct val="80000"/>
              <a:buFont typeface="Arial"/>
              <a:buChar char="•"/>
            </a:pPr>
            <a:r>
              <a:rPr lang="en-US" sz="1600" dirty="0" smtClean="0">
                <a:solidFill>
                  <a:schemeClr val="tx2"/>
                </a:solidFill>
                <a:latin typeface="Arial"/>
                <a:cs typeface="Arial"/>
              </a:rPr>
              <a:t>Common access control and audit trails across services</a:t>
            </a:r>
            <a:endParaRPr lang="en-US" sz="1600" dirty="0">
              <a:solidFill>
                <a:schemeClr val="tx2"/>
              </a:solidFill>
              <a:latin typeface="Arial"/>
              <a:cs typeface="Arial"/>
            </a:endParaRPr>
          </a:p>
        </p:txBody>
      </p:sp>
      <p:grpSp>
        <p:nvGrpSpPr>
          <p:cNvPr id="81" name="Group 80"/>
          <p:cNvGrpSpPr/>
          <p:nvPr/>
        </p:nvGrpSpPr>
        <p:grpSpPr>
          <a:xfrm>
            <a:off x="3239111" y="1228951"/>
            <a:ext cx="5489300" cy="3333975"/>
            <a:chOff x="3134280" y="914400"/>
            <a:chExt cx="5727508" cy="3589867"/>
          </a:xfrm>
        </p:grpSpPr>
        <p:sp>
          <p:nvSpPr>
            <p:cNvPr id="71" name="Rounded Rectangle 70"/>
            <p:cNvSpPr/>
            <p:nvPr/>
          </p:nvSpPr>
          <p:spPr>
            <a:xfrm>
              <a:off x="3139924" y="914400"/>
              <a:ext cx="5721864" cy="3589867"/>
            </a:xfrm>
            <a:prstGeom prst="roundRect">
              <a:avLst>
                <a:gd name="adj" fmla="val 3120"/>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3" name="Straight Connector 72"/>
            <p:cNvCxnSpPr/>
            <p:nvPr/>
          </p:nvCxnSpPr>
          <p:spPr>
            <a:xfrm>
              <a:off x="3134280" y="1202265"/>
              <a:ext cx="5721864" cy="0"/>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254649" y="1006184"/>
              <a:ext cx="385790" cy="109938"/>
              <a:chOff x="3407037" y="1006184"/>
              <a:chExt cx="385790" cy="109938"/>
            </a:xfrm>
          </p:grpSpPr>
          <p:sp>
            <p:nvSpPr>
              <p:cNvPr id="74" name="Oval 73"/>
              <p:cNvSpPr/>
              <p:nvPr/>
            </p:nvSpPr>
            <p:spPr>
              <a:xfrm>
                <a:off x="3407037"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3544963"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Oval 76"/>
              <p:cNvSpPr/>
              <p:nvPr/>
            </p:nvSpPr>
            <p:spPr>
              <a:xfrm>
                <a:off x="3682889"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sp>
        <p:nvSpPr>
          <p:cNvPr id="102" name="Rounded Rectangle 101"/>
          <p:cNvSpPr/>
          <p:nvPr/>
        </p:nvSpPr>
        <p:spPr>
          <a:xfrm>
            <a:off x="6902409"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23" name="Group 22"/>
          <p:cNvGrpSpPr/>
          <p:nvPr/>
        </p:nvGrpSpPr>
        <p:grpSpPr>
          <a:xfrm>
            <a:off x="3534548" y="3099934"/>
            <a:ext cx="4889277" cy="545904"/>
            <a:chOff x="3534548" y="3099934"/>
            <a:chExt cx="4889277" cy="545904"/>
          </a:xfrm>
        </p:grpSpPr>
        <p:sp>
          <p:nvSpPr>
            <p:cNvPr id="96" name="Rounded Rectangle 95"/>
            <p:cNvSpPr/>
            <p:nvPr/>
          </p:nvSpPr>
          <p:spPr>
            <a:xfrm>
              <a:off x="353454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7" name="Rounded Rectangle 96"/>
            <p:cNvSpPr/>
            <p:nvPr/>
          </p:nvSpPr>
          <p:spPr>
            <a:xfrm>
              <a:off x="521847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8" name="Rounded Rectangle 97"/>
            <p:cNvSpPr/>
            <p:nvPr/>
          </p:nvSpPr>
          <p:spPr>
            <a:xfrm>
              <a:off x="6902409"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6" name="Picture 25"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679" y="3183469"/>
              <a:ext cx="400843" cy="388424"/>
            </a:xfrm>
            <a:prstGeom prst="rect">
              <a:avLst/>
            </a:prstGeom>
          </p:spPr>
        </p:pic>
        <p:sp>
          <p:nvSpPr>
            <p:cNvPr id="45" name="TextBox 44"/>
            <p:cNvSpPr txBox="1"/>
            <p:nvPr/>
          </p:nvSpPr>
          <p:spPr>
            <a:xfrm>
              <a:off x="4033365" y="3268289"/>
              <a:ext cx="496096" cy="194889"/>
            </a:xfrm>
            <a:prstGeom prst="rect">
              <a:avLst/>
            </a:prstGeom>
            <a:noFill/>
          </p:spPr>
          <p:txBody>
            <a:bodyPr wrap="none" rtlCol="0">
              <a:spAutoFit/>
            </a:bodyPr>
            <a:lstStyle/>
            <a:p>
              <a:r>
                <a:rPr lang="en-US" sz="900" dirty="0" smtClean="0">
                  <a:solidFill>
                    <a:srgbClr val="474747"/>
                  </a:solidFill>
                  <a:latin typeface="Arial"/>
                  <a:cs typeface="Arial"/>
                </a:rPr>
                <a:t>MySQL</a:t>
              </a:r>
              <a:endParaRPr lang="en-US" sz="900" dirty="0">
                <a:solidFill>
                  <a:srgbClr val="474747"/>
                </a:solidFill>
                <a:latin typeface="Arial"/>
                <a:cs typeface="Arial"/>
              </a:endParaRPr>
            </a:p>
          </p:txBody>
        </p:sp>
        <p:pic>
          <p:nvPicPr>
            <p:cNvPr id="31" name="Picture 30" descr="icon_ssc_gemfire_cf@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086" y="3191424"/>
              <a:ext cx="400843" cy="388425"/>
            </a:xfrm>
            <a:prstGeom prst="rect">
              <a:avLst/>
            </a:prstGeom>
          </p:spPr>
        </p:pic>
        <p:sp>
          <p:nvSpPr>
            <p:cNvPr id="46" name="TextBox 45"/>
            <p:cNvSpPr txBox="1"/>
            <p:nvPr/>
          </p:nvSpPr>
          <p:spPr>
            <a:xfrm>
              <a:off x="5789305" y="3195793"/>
              <a:ext cx="980913" cy="369331"/>
            </a:xfrm>
            <a:prstGeom prst="rect">
              <a:avLst/>
            </a:prstGeom>
            <a:noFill/>
          </p:spPr>
          <p:txBody>
            <a:bodyPr wrap="square" rtlCol="0">
              <a:spAutoFit/>
            </a:bodyPr>
            <a:lstStyle/>
            <a:p>
              <a:r>
                <a:rPr lang="en-US" sz="900" dirty="0" smtClean="0">
                  <a:solidFill>
                    <a:srgbClr val="474747"/>
                  </a:solidFill>
                  <a:latin typeface="Arial"/>
                  <a:cs typeface="Arial"/>
                </a:rPr>
                <a:t>Session state</a:t>
              </a:r>
              <a:br>
                <a:rPr lang="en-US" sz="900" dirty="0" smtClean="0">
                  <a:solidFill>
                    <a:srgbClr val="474747"/>
                  </a:solidFill>
                  <a:latin typeface="Arial"/>
                  <a:cs typeface="Arial"/>
                </a:rPr>
              </a:br>
              <a:r>
                <a:rPr lang="en-US" sz="900" dirty="0" smtClean="0">
                  <a:solidFill>
                    <a:srgbClr val="474747"/>
                  </a:solidFill>
                  <a:latin typeface="Arial"/>
                  <a:cs typeface="Arial"/>
                </a:rPr>
                <a:t>caching</a:t>
              </a:r>
              <a:endParaRPr lang="en-US" sz="900" dirty="0">
                <a:solidFill>
                  <a:srgbClr val="474747"/>
                </a:solidFill>
                <a:latin typeface="Arial"/>
                <a:cs typeface="Arial"/>
              </a:endParaRPr>
            </a:p>
          </p:txBody>
        </p:sp>
        <p:pic>
          <p:nvPicPr>
            <p:cNvPr id="24" name="Picture 23" descr="icon_gemfire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163" y="3180815"/>
              <a:ext cx="400843" cy="388424"/>
            </a:xfrm>
            <a:prstGeom prst="rect">
              <a:avLst/>
            </a:prstGeom>
          </p:spPr>
        </p:pic>
        <p:sp>
          <p:nvSpPr>
            <p:cNvPr id="49" name="TextBox 48"/>
            <p:cNvSpPr txBox="1"/>
            <p:nvPr/>
          </p:nvSpPr>
          <p:spPr>
            <a:xfrm>
              <a:off x="7453849" y="3241030"/>
              <a:ext cx="551990" cy="194889"/>
            </a:xfrm>
            <a:prstGeom prst="rect">
              <a:avLst/>
            </a:prstGeom>
            <a:noFill/>
          </p:spPr>
          <p:txBody>
            <a:bodyPr wrap="none" rtlCol="0">
              <a:spAutoFit/>
            </a:bodyPr>
            <a:lstStyle/>
            <a:p>
              <a:r>
                <a:rPr lang="en-US" sz="900" dirty="0" err="1" smtClean="0">
                  <a:solidFill>
                    <a:srgbClr val="474747"/>
                  </a:solidFill>
                  <a:latin typeface="Arial"/>
                  <a:cs typeface="Arial"/>
                </a:rPr>
                <a:t>GemFire</a:t>
              </a:r>
              <a:endParaRPr lang="en-US" sz="900" dirty="0">
                <a:solidFill>
                  <a:srgbClr val="474747"/>
                </a:solidFill>
                <a:latin typeface="Arial"/>
                <a:cs typeface="Arial"/>
              </a:endParaRPr>
            </a:p>
          </p:txBody>
        </p:sp>
      </p:grpSp>
      <p:grpSp>
        <p:nvGrpSpPr>
          <p:cNvPr id="20" name="Group 19"/>
          <p:cNvGrpSpPr/>
          <p:nvPr/>
        </p:nvGrpSpPr>
        <p:grpSpPr>
          <a:xfrm>
            <a:off x="3534548" y="1740021"/>
            <a:ext cx="4889277" cy="545904"/>
            <a:chOff x="3534548" y="1740021"/>
            <a:chExt cx="4889277" cy="545904"/>
          </a:xfrm>
        </p:grpSpPr>
        <p:sp>
          <p:nvSpPr>
            <p:cNvPr id="15" name="Rounded Rectangle 14"/>
            <p:cNvSpPr/>
            <p:nvPr/>
          </p:nvSpPr>
          <p:spPr>
            <a:xfrm>
              <a:off x="353454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5" name="Rounded Rectangle 74"/>
            <p:cNvSpPr/>
            <p:nvPr/>
          </p:nvSpPr>
          <p:spPr>
            <a:xfrm>
              <a:off x="521847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8" name="Rounded Rectangle 77"/>
            <p:cNvSpPr/>
            <p:nvPr/>
          </p:nvSpPr>
          <p:spPr>
            <a:xfrm>
              <a:off x="6902409"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9" name="Picture 28" descr="icon_single_signon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2679" y="1834389"/>
              <a:ext cx="400843" cy="388424"/>
            </a:xfrm>
            <a:prstGeom prst="rect">
              <a:avLst/>
            </a:prstGeom>
          </p:spPr>
        </p:pic>
        <p:sp>
          <p:nvSpPr>
            <p:cNvPr id="58" name="TextBox 57"/>
            <p:cNvSpPr txBox="1"/>
            <p:nvPr/>
          </p:nvSpPr>
          <p:spPr>
            <a:xfrm>
              <a:off x="4033365" y="1918466"/>
              <a:ext cx="920998" cy="214377"/>
            </a:xfrm>
            <a:prstGeom prst="rect">
              <a:avLst/>
            </a:prstGeom>
            <a:noFill/>
          </p:spPr>
          <p:txBody>
            <a:bodyPr wrap="none" rtlCol="0">
              <a:spAutoFit/>
            </a:bodyPr>
            <a:lstStyle/>
            <a:p>
              <a:r>
                <a:rPr lang="en-US" sz="900" dirty="0" smtClean="0">
                  <a:solidFill>
                    <a:srgbClr val="474747"/>
                  </a:solidFill>
                  <a:latin typeface="Arial"/>
                  <a:cs typeface="Arial"/>
                </a:rPr>
                <a:t>Single Sign-On</a:t>
              </a:r>
              <a:endParaRPr lang="en-US" sz="900" dirty="0">
                <a:solidFill>
                  <a:srgbClr val="474747"/>
                </a:solidFill>
                <a:latin typeface="Arial"/>
                <a:cs typeface="Arial"/>
              </a:endParaRPr>
            </a:p>
          </p:txBody>
        </p:sp>
        <p:sp>
          <p:nvSpPr>
            <p:cNvPr id="56" name="TextBox 55"/>
            <p:cNvSpPr txBox="1"/>
            <p:nvPr/>
          </p:nvSpPr>
          <p:spPr>
            <a:xfrm>
              <a:off x="5789305" y="1860632"/>
              <a:ext cx="619210" cy="311823"/>
            </a:xfrm>
            <a:prstGeom prst="rect">
              <a:avLst/>
            </a:prstGeom>
            <a:noFill/>
          </p:spPr>
          <p:txBody>
            <a:bodyPr wrap="none" rtlCol="0">
              <a:spAutoFit/>
            </a:bodyPr>
            <a:lstStyle/>
            <a:p>
              <a:r>
                <a:rPr lang="en-US" sz="900" dirty="0" smtClean="0">
                  <a:solidFill>
                    <a:srgbClr val="474747"/>
                  </a:solidFill>
                  <a:latin typeface="Arial"/>
                  <a:cs typeface="Arial"/>
                </a:rPr>
                <a:t>Jenkins</a:t>
              </a:r>
              <a:br>
                <a:rPr lang="en-US" sz="900" dirty="0" smtClean="0">
                  <a:solidFill>
                    <a:srgbClr val="474747"/>
                  </a:solidFill>
                  <a:latin typeface="Arial"/>
                  <a:cs typeface="Arial"/>
                </a:rPr>
              </a:br>
              <a:r>
                <a:rPr lang="en-US" sz="900" dirty="0" smtClean="0">
                  <a:solidFill>
                    <a:srgbClr val="474747"/>
                  </a:solidFill>
                  <a:latin typeface="Arial"/>
                  <a:cs typeface="Arial"/>
                </a:rPr>
                <a:t>Enterprise</a:t>
              </a:r>
              <a:endParaRPr lang="en-US" sz="900" dirty="0">
                <a:solidFill>
                  <a:srgbClr val="474747"/>
                </a:solidFill>
                <a:latin typeface="Arial"/>
                <a:cs typeface="Arial"/>
              </a:endParaRPr>
            </a:p>
          </p:txBody>
        </p:sp>
        <p:pic>
          <p:nvPicPr>
            <p:cNvPr id="61" name="Picture 60" descr="icon_cloudbees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2086" y="1840686"/>
              <a:ext cx="399757" cy="387373"/>
            </a:xfrm>
            <a:prstGeom prst="rect">
              <a:avLst/>
            </a:prstGeom>
          </p:spPr>
        </p:pic>
        <p:sp>
          <p:nvSpPr>
            <p:cNvPr id="55" name="TextBox 54"/>
            <p:cNvSpPr txBox="1"/>
            <p:nvPr/>
          </p:nvSpPr>
          <p:spPr>
            <a:xfrm>
              <a:off x="7444006" y="1895404"/>
              <a:ext cx="613563" cy="194889"/>
            </a:xfrm>
            <a:prstGeom prst="rect">
              <a:avLst/>
            </a:prstGeom>
            <a:noFill/>
          </p:spPr>
          <p:txBody>
            <a:bodyPr wrap="none" rtlCol="0">
              <a:spAutoFit/>
            </a:bodyPr>
            <a:lstStyle/>
            <a:p>
              <a:r>
                <a:rPr lang="en-US" sz="900" dirty="0" err="1" smtClean="0">
                  <a:solidFill>
                    <a:srgbClr val="474747"/>
                  </a:solidFill>
                  <a:latin typeface="Arial"/>
                  <a:cs typeface="Arial"/>
                </a:rPr>
                <a:t>RabbitMQ</a:t>
              </a:r>
              <a:endParaRPr lang="en-US" sz="900" dirty="0">
                <a:solidFill>
                  <a:srgbClr val="474747"/>
                </a:solidFill>
                <a:latin typeface="Arial"/>
                <a:cs typeface="Arial"/>
              </a:endParaRPr>
            </a:p>
          </p:txBody>
        </p:sp>
        <p:pic>
          <p:nvPicPr>
            <p:cNvPr id="62" name="Picture 61"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33320" y="1824198"/>
              <a:ext cx="400843" cy="388424"/>
            </a:xfrm>
            <a:prstGeom prst="rect">
              <a:avLst/>
            </a:prstGeom>
          </p:spPr>
        </p:pic>
      </p:grpSp>
      <p:grpSp>
        <p:nvGrpSpPr>
          <p:cNvPr id="22" name="Group 21"/>
          <p:cNvGrpSpPr/>
          <p:nvPr/>
        </p:nvGrpSpPr>
        <p:grpSpPr>
          <a:xfrm>
            <a:off x="3534548" y="2419977"/>
            <a:ext cx="4889277" cy="545904"/>
            <a:chOff x="3534548" y="2419977"/>
            <a:chExt cx="4889277" cy="545904"/>
          </a:xfrm>
        </p:grpSpPr>
        <p:sp>
          <p:nvSpPr>
            <p:cNvPr id="92" name="Rounded Rectangle 91"/>
            <p:cNvSpPr/>
            <p:nvPr/>
          </p:nvSpPr>
          <p:spPr>
            <a:xfrm>
              <a:off x="353454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3" name="Rounded Rectangle 92"/>
            <p:cNvSpPr/>
            <p:nvPr/>
          </p:nvSpPr>
          <p:spPr>
            <a:xfrm>
              <a:off x="521847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4" name="Rounded Rectangle 93"/>
            <p:cNvSpPr/>
            <p:nvPr/>
          </p:nvSpPr>
          <p:spPr>
            <a:xfrm>
              <a:off x="6902409"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52" name="TextBox 51"/>
            <p:cNvSpPr txBox="1"/>
            <p:nvPr/>
          </p:nvSpPr>
          <p:spPr>
            <a:xfrm>
              <a:off x="7453849" y="2580921"/>
              <a:ext cx="853267" cy="214378"/>
            </a:xfrm>
            <a:prstGeom prst="rect">
              <a:avLst/>
            </a:prstGeom>
            <a:noFill/>
          </p:spPr>
          <p:txBody>
            <a:bodyPr wrap="none" rtlCol="0">
              <a:spAutoFit/>
            </a:bodyPr>
            <a:lstStyle/>
            <a:p>
              <a:r>
                <a:rPr lang="en-US" sz="900" dirty="0" err="1" smtClean="0">
                  <a:solidFill>
                    <a:srgbClr val="474747"/>
                  </a:solidFill>
                  <a:latin typeface="Arial"/>
                  <a:cs typeface="Arial"/>
                </a:rPr>
                <a:t>Config</a:t>
              </a:r>
              <a:r>
                <a:rPr lang="en-US" sz="900" dirty="0">
                  <a:solidFill>
                    <a:srgbClr val="474747"/>
                  </a:solidFill>
                  <a:latin typeface="Arial"/>
                  <a:cs typeface="Arial"/>
                </a:rPr>
                <a:t> </a:t>
              </a:r>
              <a:r>
                <a:rPr lang="en-US" sz="900" dirty="0" smtClean="0">
                  <a:solidFill>
                    <a:srgbClr val="474747"/>
                  </a:solidFill>
                  <a:latin typeface="Arial"/>
                  <a:cs typeface="Arial"/>
                </a:rPr>
                <a:t>Server</a:t>
              </a:r>
              <a:endParaRPr lang="en-US" sz="900" dirty="0">
                <a:solidFill>
                  <a:srgbClr val="474747"/>
                </a:solidFill>
                <a:latin typeface="Arial"/>
                <a:cs typeface="Arial"/>
              </a:endParaRPr>
            </a:p>
          </p:txBody>
        </p:sp>
        <p:pic>
          <p:nvPicPr>
            <p:cNvPr id="64" name="pasted-image.png"/>
            <p:cNvPicPr/>
            <p:nvPr/>
          </p:nvPicPr>
          <p:blipFill>
            <a:blip r:embed="rId9" cstate="screen">
              <a:extLst>
                <a:ext uri="{28A0092B-C50C-407E-A947-70E740481C1C}">
                  <a14:useLocalDpi xmlns:a14="http://schemas.microsoft.com/office/drawing/2010/main"/>
                </a:ext>
              </a:extLst>
            </a:blip>
            <a:stretch>
              <a:fillRect/>
            </a:stretch>
          </p:blipFill>
          <p:spPr>
            <a:xfrm>
              <a:off x="7039084" y="2502389"/>
              <a:ext cx="399756" cy="387373"/>
            </a:xfrm>
            <a:prstGeom prst="rect">
              <a:avLst/>
            </a:prstGeom>
            <a:ln w="12700" cap="flat">
              <a:noFill/>
              <a:miter lim="400000"/>
            </a:ln>
            <a:effectLst/>
          </p:spPr>
        </p:pic>
        <p:sp>
          <p:nvSpPr>
            <p:cNvPr id="53" name="TextBox 52"/>
            <p:cNvSpPr txBox="1"/>
            <p:nvPr/>
          </p:nvSpPr>
          <p:spPr>
            <a:xfrm>
              <a:off x="5789305" y="2535785"/>
              <a:ext cx="574310" cy="311823"/>
            </a:xfrm>
            <a:prstGeom prst="rect">
              <a:avLst/>
            </a:prstGeom>
            <a:noFill/>
          </p:spPr>
          <p:txBody>
            <a:bodyPr wrap="none" rtlCol="0">
              <a:spAutoFit/>
            </a:bodyPr>
            <a:lstStyle/>
            <a:p>
              <a:r>
                <a:rPr lang="en-US" sz="900" dirty="0" smtClean="0">
                  <a:solidFill>
                    <a:srgbClr val="474747"/>
                  </a:solidFill>
                  <a:latin typeface="Arial"/>
                  <a:cs typeface="Arial"/>
                </a:rPr>
                <a:t>Service</a:t>
              </a:r>
              <a:br>
                <a:rPr lang="en-US" sz="900" dirty="0" smtClean="0">
                  <a:solidFill>
                    <a:srgbClr val="474747"/>
                  </a:solidFill>
                  <a:latin typeface="Arial"/>
                  <a:cs typeface="Arial"/>
                </a:rPr>
              </a:br>
              <a:r>
                <a:rPr lang="en-US" sz="900" dirty="0" smtClean="0">
                  <a:solidFill>
                    <a:srgbClr val="474747"/>
                  </a:solidFill>
                  <a:latin typeface="Arial"/>
                  <a:cs typeface="Arial"/>
                </a:rPr>
                <a:t>Directory</a:t>
              </a:r>
              <a:endParaRPr lang="en-US" sz="900" dirty="0">
                <a:solidFill>
                  <a:srgbClr val="474747"/>
                </a:solidFill>
                <a:latin typeface="Arial"/>
                <a:cs typeface="Arial"/>
              </a:endParaRPr>
            </a:p>
          </p:txBody>
        </p:sp>
        <p:pic>
          <p:nvPicPr>
            <p:cNvPr id="65" name="pasted-image.png"/>
            <p:cNvPicPr/>
            <p:nvPr/>
          </p:nvPicPr>
          <p:blipFill>
            <a:blip r:embed="rId10" cstate="screen">
              <a:extLst>
                <a:ext uri="{28A0092B-C50C-407E-A947-70E740481C1C}">
                  <a14:useLocalDpi xmlns:a14="http://schemas.microsoft.com/office/drawing/2010/main"/>
                </a:ext>
              </a:extLst>
            </a:blip>
            <a:stretch>
              <a:fillRect/>
            </a:stretch>
          </p:blipFill>
          <p:spPr>
            <a:xfrm>
              <a:off x="5342086" y="2511415"/>
              <a:ext cx="400845" cy="388424"/>
            </a:xfrm>
            <a:prstGeom prst="rect">
              <a:avLst/>
            </a:prstGeom>
            <a:ln w="12700" cap="flat">
              <a:noFill/>
              <a:miter lim="400000"/>
            </a:ln>
            <a:effectLst/>
          </p:spPr>
        </p:pic>
        <p:sp>
          <p:nvSpPr>
            <p:cNvPr id="54" name="TextBox 53"/>
            <p:cNvSpPr txBox="1"/>
            <p:nvPr/>
          </p:nvSpPr>
          <p:spPr>
            <a:xfrm>
              <a:off x="4033365" y="2580921"/>
              <a:ext cx="914426" cy="214378"/>
            </a:xfrm>
            <a:prstGeom prst="rect">
              <a:avLst/>
            </a:prstGeom>
            <a:noFill/>
          </p:spPr>
          <p:txBody>
            <a:bodyPr wrap="none" rtlCol="0">
              <a:spAutoFit/>
            </a:bodyPr>
            <a:lstStyle/>
            <a:p>
              <a:r>
                <a:rPr lang="en-US" sz="900" dirty="0" smtClean="0">
                  <a:solidFill>
                    <a:srgbClr val="474747"/>
                  </a:solidFill>
                  <a:latin typeface="Arial"/>
                  <a:cs typeface="Arial"/>
                </a:rPr>
                <a:t>Circuit Breaker</a:t>
              </a:r>
              <a:endParaRPr lang="en-US" sz="900" dirty="0">
                <a:solidFill>
                  <a:srgbClr val="474747"/>
                </a:solidFill>
                <a:latin typeface="Arial"/>
                <a:cs typeface="Arial"/>
              </a:endParaRPr>
            </a:p>
          </p:txBody>
        </p:sp>
        <p:pic>
          <p:nvPicPr>
            <p:cNvPr id="66" name="pasted-image.png"/>
            <p:cNvPicPr/>
            <p:nvPr/>
          </p:nvPicPr>
          <p:blipFill>
            <a:blip r:embed="rId11" cstate="screen">
              <a:extLst>
                <a:ext uri="{28A0092B-C50C-407E-A947-70E740481C1C}">
                  <a14:useLocalDpi xmlns:a14="http://schemas.microsoft.com/office/drawing/2010/main"/>
                </a:ext>
              </a:extLst>
            </a:blip>
            <a:stretch>
              <a:fillRect/>
            </a:stretch>
          </p:blipFill>
          <p:spPr>
            <a:xfrm>
              <a:off x="3622679" y="2505965"/>
              <a:ext cx="399756" cy="387371"/>
            </a:xfrm>
            <a:prstGeom prst="rect">
              <a:avLst/>
            </a:prstGeom>
            <a:ln w="12700" cap="flat">
              <a:noFill/>
              <a:miter lim="400000"/>
            </a:ln>
            <a:effectLst/>
          </p:spPr>
        </p:pic>
      </p:grpSp>
      <p:grpSp>
        <p:nvGrpSpPr>
          <p:cNvPr id="25" name="Group 24"/>
          <p:cNvGrpSpPr/>
          <p:nvPr/>
        </p:nvGrpSpPr>
        <p:grpSpPr>
          <a:xfrm>
            <a:off x="3534548" y="3779889"/>
            <a:ext cx="3205346" cy="545904"/>
            <a:chOff x="3534548" y="3779889"/>
            <a:chExt cx="3205346" cy="545904"/>
          </a:xfrm>
        </p:grpSpPr>
        <p:sp>
          <p:nvSpPr>
            <p:cNvPr id="100" name="Rounded Rectangle 99"/>
            <p:cNvSpPr/>
            <p:nvPr/>
          </p:nvSpPr>
          <p:spPr>
            <a:xfrm>
              <a:off x="353454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01" name="Rounded Rectangle 100"/>
            <p:cNvSpPr/>
            <p:nvPr/>
          </p:nvSpPr>
          <p:spPr>
            <a:xfrm>
              <a:off x="521847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8" name="Picture 27" descr="icon_redis_cf@2x.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679" y="3861228"/>
              <a:ext cx="400843" cy="388424"/>
            </a:xfrm>
            <a:prstGeom prst="rect">
              <a:avLst/>
            </a:prstGeom>
          </p:spPr>
        </p:pic>
        <p:sp>
          <p:nvSpPr>
            <p:cNvPr id="44" name="TextBox 43"/>
            <p:cNvSpPr txBox="1"/>
            <p:nvPr/>
          </p:nvSpPr>
          <p:spPr>
            <a:xfrm>
              <a:off x="4033365" y="3927632"/>
              <a:ext cx="417992" cy="194889"/>
            </a:xfrm>
            <a:prstGeom prst="rect">
              <a:avLst/>
            </a:prstGeom>
            <a:noFill/>
          </p:spPr>
          <p:txBody>
            <a:bodyPr wrap="none" rtlCol="0">
              <a:spAutoFit/>
            </a:bodyPr>
            <a:lstStyle/>
            <a:p>
              <a:r>
                <a:rPr lang="en-US" sz="900" dirty="0" err="1" smtClean="0">
                  <a:solidFill>
                    <a:srgbClr val="474747"/>
                  </a:solidFill>
                  <a:latin typeface="Arial"/>
                  <a:cs typeface="Arial"/>
                </a:rPr>
                <a:t>Redis</a:t>
              </a:r>
              <a:endParaRPr lang="en-US" sz="900" dirty="0">
                <a:solidFill>
                  <a:srgbClr val="474747"/>
                </a:solidFill>
                <a:latin typeface="Arial"/>
                <a:cs typeface="Arial"/>
              </a:endParaRPr>
            </a:p>
          </p:txBody>
        </p:sp>
        <p:sp>
          <p:nvSpPr>
            <p:cNvPr id="48" name="TextBox 47"/>
            <p:cNvSpPr txBox="1"/>
            <p:nvPr/>
          </p:nvSpPr>
          <p:spPr>
            <a:xfrm>
              <a:off x="5789305" y="3852394"/>
              <a:ext cx="647198" cy="311823"/>
            </a:xfrm>
            <a:prstGeom prst="rect">
              <a:avLst/>
            </a:prstGeom>
            <a:noFill/>
          </p:spPr>
          <p:txBody>
            <a:bodyPr wrap="none" rtlCol="0">
              <a:spAutoFit/>
            </a:bodyPr>
            <a:lstStyle/>
            <a:p>
              <a:r>
                <a:rPr lang="en-US" sz="900" dirty="0" err="1" smtClean="0">
                  <a:solidFill>
                    <a:srgbClr val="474747"/>
                  </a:solidFill>
                  <a:latin typeface="Arial"/>
                  <a:cs typeface="Arial"/>
                </a:rPr>
                <a:t>DataStax</a:t>
              </a:r>
              <a:r>
                <a:rPr lang="en-US" sz="900" dirty="0" smtClean="0">
                  <a:solidFill>
                    <a:srgbClr val="474747"/>
                  </a:solidFill>
                  <a:latin typeface="Arial"/>
                  <a:cs typeface="Arial"/>
                </a:rPr>
                <a:t/>
              </a:r>
              <a:br>
                <a:rPr lang="en-US" sz="900" dirty="0" smtClean="0">
                  <a:solidFill>
                    <a:srgbClr val="474747"/>
                  </a:solidFill>
                  <a:latin typeface="Arial"/>
                  <a:cs typeface="Arial"/>
                </a:rPr>
              </a:br>
              <a:r>
                <a:rPr lang="en-US" sz="900" dirty="0" smtClean="0">
                  <a:solidFill>
                    <a:srgbClr val="474747"/>
                  </a:solidFill>
                  <a:latin typeface="Arial"/>
                  <a:cs typeface="Arial"/>
                </a:rPr>
                <a:t>Cassandra</a:t>
              </a:r>
              <a:endParaRPr lang="en-US" sz="900" dirty="0">
                <a:solidFill>
                  <a:srgbClr val="474747"/>
                </a:solidFill>
                <a:latin typeface="Arial"/>
                <a:cs typeface="Arial"/>
              </a:endParaRPr>
            </a:p>
          </p:txBody>
        </p:sp>
        <p:pic>
          <p:nvPicPr>
            <p:cNvPr id="67" name="Picture 66" descr="icon_datastaxenterprise_cf@2x.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42086" y="3827055"/>
              <a:ext cx="400843" cy="388424"/>
            </a:xfrm>
            <a:prstGeom prst="rect">
              <a:avLst/>
            </a:prstGeom>
          </p:spPr>
        </p:pic>
      </p:grpSp>
      <p:pic>
        <p:nvPicPr>
          <p:cNvPr id="103" name="Picture 102"/>
          <p:cNvPicPr>
            <a:picLocks noChangeAspect="1"/>
          </p:cNvPicPr>
          <p:nvPr/>
        </p:nvPicPr>
        <p:blipFill>
          <a:blip r:embed="rId14"/>
          <a:stretch>
            <a:fillRect/>
          </a:stretch>
        </p:blipFill>
        <p:spPr>
          <a:xfrm>
            <a:off x="7949672" y="4019565"/>
            <a:ext cx="182577" cy="47179"/>
          </a:xfrm>
          <a:prstGeom prst="rect">
            <a:avLst/>
          </a:prstGeom>
        </p:spPr>
      </p:pic>
      <p:sp>
        <p:nvSpPr>
          <p:cNvPr id="104" name="TextBox 103"/>
          <p:cNvSpPr txBox="1"/>
          <p:nvPr/>
        </p:nvSpPr>
        <p:spPr>
          <a:xfrm>
            <a:off x="7132413" y="3925780"/>
            <a:ext cx="779217" cy="214378"/>
          </a:xfrm>
          <a:prstGeom prst="rect">
            <a:avLst/>
          </a:prstGeom>
          <a:noFill/>
        </p:spPr>
        <p:txBody>
          <a:bodyPr wrap="none" rtlCol="0">
            <a:spAutoFit/>
          </a:bodyPr>
          <a:lstStyle/>
          <a:p>
            <a:r>
              <a:rPr lang="en-US" sz="900" b="1" dirty="0" smtClean="0">
                <a:solidFill>
                  <a:schemeClr val="bg2"/>
                </a:solidFill>
                <a:latin typeface="Arial"/>
                <a:cs typeface="Arial"/>
              </a:rPr>
              <a:t>AND MORE</a:t>
            </a:r>
            <a:endParaRPr lang="en-US" sz="900" b="1" dirty="0">
              <a:solidFill>
                <a:schemeClr val="bg2"/>
              </a:solidFill>
              <a:latin typeface="Arial"/>
              <a:cs typeface="Arial"/>
            </a:endParaRPr>
          </a:p>
        </p:txBody>
      </p:sp>
      <p:sp>
        <p:nvSpPr>
          <p:cNvPr id="19" name="TextBox 18"/>
          <p:cNvSpPr txBox="1"/>
          <p:nvPr/>
        </p:nvSpPr>
        <p:spPr>
          <a:xfrm>
            <a:off x="5113627" y="1230320"/>
            <a:ext cx="1533111" cy="261610"/>
          </a:xfrm>
          <a:prstGeom prst="rect">
            <a:avLst/>
          </a:prstGeom>
          <a:noFill/>
        </p:spPr>
        <p:txBody>
          <a:bodyPr wrap="none" rtlCol="0">
            <a:spAutoFit/>
          </a:bodyPr>
          <a:lstStyle/>
          <a:p>
            <a:r>
              <a:rPr lang="en-US" sz="1100" dirty="0" smtClean="0">
                <a:solidFill>
                  <a:srgbClr val="7F7F7F"/>
                </a:solidFill>
              </a:rPr>
              <a:t>Services Marketplace</a:t>
            </a:r>
            <a:endParaRPr lang="en-US" sz="1100" dirty="0">
              <a:solidFill>
                <a:srgbClr val="7F7F7F"/>
              </a:solidFill>
            </a:endParaRPr>
          </a:p>
        </p:txBody>
      </p:sp>
    </p:spTree>
    <p:extLst>
      <p:ext uri="{BB962C8B-B14F-4D97-AF65-F5344CB8AC3E}">
        <p14:creationId xmlns:p14="http://schemas.microsoft.com/office/powerpoint/2010/main" val="14495371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265420" y="553742"/>
            <a:ext cx="3187700" cy="2197100"/>
            <a:chOff x="1265420" y="574736"/>
            <a:chExt cx="3187700" cy="2197100"/>
          </a:xfrm>
        </p:grpSpPr>
        <p:pic>
          <p:nvPicPr>
            <p:cNvPr id="29" name="Picture 28"/>
            <p:cNvPicPr>
              <a:picLocks noChangeAspect="1"/>
            </p:cNvPicPr>
            <p:nvPr/>
          </p:nvPicPr>
          <p:blipFill>
            <a:blip r:embed="rId3"/>
            <a:stretch>
              <a:fillRect/>
            </a:stretch>
          </p:blipFill>
          <p:spPr>
            <a:xfrm>
              <a:off x="1265420" y="574736"/>
              <a:ext cx="3187700" cy="2197100"/>
            </a:xfrm>
            <a:prstGeom prst="rect">
              <a:avLst/>
            </a:prstGeom>
          </p:spPr>
        </p:pic>
        <p:sp>
          <p:nvSpPr>
            <p:cNvPr id="30" name="TextBox 29"/>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1" name="TextBox 30"/>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2" name="TextBox 31"/>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33" name="Picture 32"/>
            <p:cNvPicPr>
              <a:picLocks noChangeAspect="1"/>
            </p:cNvPicPr>
            <p:nvPr/>
          </p:nvPicPr>
          <p:blipFill>
            <a:blip r:embed="rId4"/>
            <a:stretch>
              <a:fillRect/>
            </a:stretch>
          </p:blipFill>
          <p:spPr>
            <a:xfrm>
              <a:off x="3480758" y="1469415"/>
              <a:ext cx="642620" cy="433070"/>
            </a:xfrm>
            <a:prstGeom prst="rect">
              <a:avLst/>
            </a:prstGeom>
          </p:spPr>
        </p:pic>
        <p:pic>
          <p:nvPicPr>
            <p:cNvPr id="34" name="Picture 33"/>
            <p:cNvPicPr>
              <a:picLocks noChangeAspect="1"/>
            </p:cNvPicPr>
            <p:nvPr/>
          </p:nvPicPr>
          <p:blipFill>
            <a:blip r:embed="rId5"/>
            <a:stretch>
              <a:fillRect/>
            </a:stretch>
          </p:blipFill>
          <p:spPr>
            <a:xfrm>
              <a:off x="2746827" y="1453012"/>
              <a:ext cx="586740" cy="447040"/>
            </a:xfrm>
            <a:prstGeom prst="rect">
              <a:avLst/>
            </a:prstGeom>
          </p:spPr>
        </p:pic>
        <p:pic>
          <p:nvPicPr>
            <p:cNvPr id="35" name="Picture 34" descr="Java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36" name="Picture 35" descr="microsoft_.net_.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37" name="Picture 36" descr="nodej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38" name="Picture 37"/>
            <p:cNvPicPr>
              <a:picLocks noChangeAspect="1"/>
            </p:cNvPicPr>
            <p:nvPr/>
          </p:nvPicPr>
          <p:blipFill>
            <a:blip r:embed="rId9"/>
            <a:stretch>
              <a:fillRect/>
            </a:stretch>
          </p:blipFill>
          <p:spPr>
            <a:xfrm>
              <a:off x="4020470" y="967687"/>
              <a:ext cx="190500" cy="50800"/>
            </a:xfrm>
            <a:prstGeom prst="rect">
              <a:avLst/>
            </a:prstGeom>
          </p:spPr>
        </p:pic>
        <p:sp>
          <p:nvSpPr>
            <p:cNvPr id="39" name="Oval 38"/>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0" name="Oval 39"/>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41" name="Oval 40"/>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43" name="TextBox 42"/>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21</a:t>
            </a:fld>
            <a:endParaRPr lang="en-US"/>
          </a:p>
        </p:txBody>
      </p:sp>
      <p:sp>
        <p:nvSpPr>
          <p:cNvPr id="3"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9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mtClean="0"/>
              <a:pPr/>
              <a:t>21</a:t>
            </a:fld>
            <a:endParaRPr lang="en-US"/>
          </a:p>
        </p:txBody>
      </p:sp>
      <p:grpSp>
        <p:nvGrpSpPr>
          <p:cNvPr id="4" name="Group 3"/>
          <p:cNvGrpSpPr/>
          <p:nvPr/>
        </p:nvGrpSpPr>
        <p:grpSpPr>
          <a:xfrm>
            <a:off x="1265420" y="3046398"/>
            <a:ext cx="6578600" cy="1422400"/>
            <a:chOff x="1265420" y="3046398"/>
            <a:chExt cx="6578600" cy="1422400"/>
          </a:xfrm>
        </p:grpSpPr>
        <p:pic>
          <p:nvPicPr>
            <p:cNvPr id="5" name="Picture 4"/>
            <p:cNvPicPr>
              <a:picLocks noChangeAspect="1"/>
            </p:cNvPicPr>
            <p:nvPr/>
          </p:nvPicPr>
          <p:blipFill>
            <a:blip r:embed="rId10"/>
            <a:stretch>
              <a:fillRect/>
            </a:stretch>
          </p:blipFill>
          <p:spPr>
            <a:xfrm>
              <a:off x="1265420" y="3046398"/>
              <a:ext cx="6578600" cy="1422400"/>
            </a:xfrm>
            <a:prstGeom prst="rect">
              <a:avLst/>
            </a:prstGeom>
          </p:spPr>
        </p:pic>
        <p:pic>
          <p:nvPicPr>
            <p:cNvPr id="6" name="Picture 5"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7" name="TextBox 6"/>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8" name="TextBox 7"/>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9" name="TextBox 8"/>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10" name="Picture 9"/>
            <p:cNvPicPr>
              <a:picLocks noChangeAspect="1"/>
            </p:cNvPicPr>
            <p:nvPr/>
          </p:nvPicPr>
          <p:blipFill>
            <a:blip r:embed="rId12"/>
            <a:stretch>
              <a:fillRect/>
            </a:stretch>
          </p:blipFill>
          <p:spPr>
            <a:xfrm>
              <a:off x="4730136" y="3886190"/>
              <a:ext cx="596900" cy="355600"/>
            </a:xfrm>
            <a:prstGeom prst="rect">
              <a:avLst/>
            </a:prstGeom>
          </p:spPr>
        </p:pic>
        <p:pic>
          <p:nvPicPr>
            <p:cNvPr id="11" name="Picture 10"/>
            <p:cNvPicPr>
              <a:picLocks noChangeAspect="1"/>
            </p:cNvPicPr>
            <p:nvPr/>
          </p:nvPicPr>
          <p:blipFill>
            <a:blip r:embed="rId13"/>
            <a:stretch>
              <a:fillRect/>
            </a:stretch>
          </p:blipFill>
          <p:spPr>
            <a:xfrm>
              <a:off x="6447324" y="3152533"/>
              <a:ext cx="444500" cy="469900"/>
            </a:xfrm>
            <a:prstGeom prst="rect">
              <a:avLst/>
            </a:prstGeom>
          </p:spPr>
        </p:pic>
      </p:grpSp>
      <p:pic>
        <p:nvPicPr>
          <p:cNvPr id="12" name="Picture 11"/>
          <p:cNvPicPr>
            <a:picLocks noChangeAspect="1"/>
          </p:cNvPicPr>
          <p:nvPr/>
        </p:nvPicPr>
        <p:blipFill>
          <a:blip r:embed="rId14"/>
          <a:stretch>
            <a:fillRect/>
          </a:stretch>
        </p:blipFill>
        <p:spPr>
          <a:xfrm>
            <a:off x="2000460" y="4416964"/>
            <a:ext cx="4940300" cy="457200"/>
          </a:xfrm>
          <a:prstGeom prst="rect">
            <a:avLst/>
          </a:prstGeom>
        </p:spPr>
      </p:pic>
      <p:pic>
        <p:nvPicPr>
          <p:cNvPr id="13" name="Picture 12"/>
          <p:cNvPicPr>
            <a:picLocks noChangeAspect="1"/>
          </p:cNvPicPr>
          <p:nvPr/>
        </p:nvPicPr>
        <p:blipFill>
          <a:blip r:embed="rId15"/>
          <a:stretch>
            <a:fillRect/>
          </a:stretch>
        </p:blipFill>
        <p:spPr>
          <a:xfrm>
            <a:off x="240966" y="217325"/>
            <a:ext cx="977900" cy="4305300"/>
          </a:xfrm>
          <a:prstGeom prst="rect">
            <a:avLst/>
          </a:prstGeom>
        </p:spPr>
      </p:pic>
      <p:pic>
        <p:nvPicPr>
          <p:cNvPr id="14" name="Picture 13"/>
          <p:cNvPicPr>
            <a:picLocks noChangeAspect="1"/>
          </p:cNvPicPr>
          <p:nvPr/>
        </p:nvPicPr>
        <p:blipFill>
          <a:blip r:embed="rId16"/>
          <a:stretch>
            <a:fillRect/>
          </a:stretch>
        </p:blipFill>
        <p:spPr>
          <a:xfrm>
            <a:off x="2730609" y="3282254"/>
            <a:ext cx="336760" cy="298191"/>
          </a:xfrm>
          <a:prstGeom prst="rect">
            <a:avLst/>
          </a:prstGeom>
        </p:spPr>
      </p:pic>
      <p:sp>
        <p:nvSpPr>
          <p:cNvPr id="27" name="Rectangle 26"/>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 name="Group 14"/>
          <p:cNvGrpSpPr/>
          <p:nvPr/>
        </p:nvGrpSpPr>
        <p:grpSpPr>
          <a:xfrm>
            <a:off x="4656320" y="277798"/>
            <a:ext cx="3198195" cy="2494038"/>
            <a:chOff x="4656320" y="277798"/>
            <a:chExt cx="3198195" cy="2494038"/>
          </a:xfrm>
        </p:grpSpPr>
        <p:pic>
          <p:nvPicPr>
            <p:cNvPr id="16" name="Picture 15"/>
            <p:cNvPicPr>
              <a:picLocks noChangeAspect="1"/>
            </p:cNvPicPr>
            <p:nvPr/>
          </p:nvPicPr>
          <p:blipFill>
            <a:blip r:embed="rId3"/>
            <a:stretch>
              <a:fillRect/>
            </a:stretch>
          </p:blipFill>
          <p:spPr>
            <a:xfrm>
              <a:off x="4656320" y="574736"/>
              <a:ext cx="3187700" cy="2197100"/>
            </a:xfrm>
            <a:prstGeom prst="rect">
              <a:avLst/>
            </a:prstGeom>
          </p:spPr>
        </p:pic>
        <p:sp>
          <p:nvSpPr>
            <p:cNvPr id="17" name="TextBox 16"/>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18" name="TextBox 17"/>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19" name="TextBox 18"/>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20" name="TextBox 1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21" name="TextBox 20"/>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22" name="TextBox 21"/>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23" name="Picture 22"/>
            <p:cNvPicPr>
              <a:picLocks noChangeAspect="1"/>
            </p:cNvPicPr>
            <p:nvPr/>
          </p:nvPicPr>
          <p:blipFill>
            <a:blip r:embed="rId17"/>
            <a:stretch>
              <a:fillRect/>
            </a:stretch>
          </p:blipFill>
          <p:spPr>
            <a:xfrm>
              <a:off x="6211960" y="2153433"/>
              <a:ext cx="546100" cy="393700"/>
            </a:xfrm>
            <a:prstGeom prst="rect">
              <a:avLst/>
            </a:prstGeom>
          </p:spPr>
        </p:pic>
        <p:pic>
          <p:nvPicPr>
            <p:cNvPr id="24" name="Picture 23"/>
            <p:cNvPicPr>
              <a:picLocks noChangeAspect="1"/>
            </p:cNvPicPr>
            <p:nvPr/>
          </p:nvPicPr>
          <p:blipFill>
            <a:blip r:embed="rId18"/>
            <a:stretch>
              <a:fillRect/>
            </a:stretch>
          </p:blipFill>
          <p:spPr>
            <a:xfrm>
              <a:off x="6211960" y="1451684"/>
              <a:ext cx="546100" cy="393700"/>
            </a:xfrm>
            <a:prstGeom prst="rect">
              <a:avLst/>
            </a:prstGeom>
          </p:spPr>
        </p:pic>
        <p:pic>
          <p:nvPicPr>
            <p:cNvPr id="25" name="Picture 24"/>
            <p:cNvPicPr>
              <a:picLocks noChangeAspect="1"/>
            </p:cNvPicPr>
            <p:nvPr/>
          </p:nvPicPr>
          <p:blipFill>
            <a:blip r:embed="rId19"/>
            <a:stretch>
              <a:fillRect/>
            </a:stretch>
          </p:blipFill>
          <p:spPr>
            <a:xfrm>
              <a:off x="6211960" y="782322"/>
              <a:ext cx="546100" cy="393700"/>
            </a:xfrm>
            <a:prstGeom prst="rect">
              <a:avLst/>
            </a:prstGeom>
          </p:spPr>
        </p:pic>
        <p:sp>
          <p:nvSpPr>
            <p:cNvPr id="26" name="TextBox 25"/>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2" name="Rounded Rectangle 41"/>
          <p:cNvSpPr>
            <a:spLocks/>
          </p:cNvSpPr>
          <p:nvPr/>
        </p:nvSpPr>
        <p:spPr>
          <a:xfrm>
            <a:off x="4650980" y="559800"/>
            <a:ext cx="3200967" cy="2218848"/>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8173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Comprehensive application lifecycle management</a:t>
            </a:r>
            <a:br>
              <a:rPr lang="en-US" dirty="0">
                <a:solidFill>
                  <a:srgbClr val="018674"/>
                </a:solidFill>
                <a:ea typeface="Arial"/>
                <a:sym typeface="Arial"/>
              </a:rPr>
            </a:b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22</a:t>
            </a:fld>
            <a:endParaRPr lang="en-US"/>
          </a:p>
        </p:txBody>
      </p:sp>
      <p:sp>
        <p:nvSpPr>
          <p:cNvPr id="5" name="Pentagon 4"/>
          <p:cNvSpPr/>
          <p:nvPr/>
        </p:nvSpPr>
        <p:spPr>
          <a:xfrm>
            <a:off x="1348351" y="2318602"/>
            <a:ext cx="1326444" cy="685154"/>
          </a:xfrm>
          <a:prstGeom prst="homePlate">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Commit Code Change</a:t>
            </a:r>
            <a:endParaRPr lang="en-US" sz="900" b="1" dirty="0">
              <a:solidFill>
                <a:schemeClr val="bg1"/>
              </a:solidFill>
            </a:endParaRPr>
          </a:p>
        </p:txBody>
      </p:sp>
      <p:sp>
        <p:nvSpPr>
          <p:cNvPr id="6" name="Chevron 5"/>
          <p:cNvSpPr/>
          <p:nvPr/>
        </p:nvSpPr>
        <p:spPr>
          <a:xfrm>
            <a:off x="2302636" y="2319476"/>
            <a:ext cx="1585446" cy="684280"/>
          </a:xfrm>
          <a:prstGeom prst="chevron">
            <a:avLst/>
          </a:prstGeom>
          <a:solidFill>
            <a:schemeClr val="tx2">
              <a:lumMod val="7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Automate </a:t>
            </a:r>
            <a:r>
              <a:rPr lang="en-US" sz="900" b="1" dirty="0">
                <a:solidFill>
                  <a:schemeClr val="bg1"/>
                </a:solidFill>
              </a:rPr>
              <a:t>Build &amp; Test</a:t>
            </a:r>
          </a:p>
          <a:p>
            <a:pPr algn="ctr"/>
            <a:r>
              <a:rPr lang="en-US" sz="700" dirty="0">
                <a:solidFill>
                  <a:schemeClr val="bg1"/>
                </a:solidFill>
              </a:rPr>
              <a:t>(Unit Test, Static Code Analysis)</a:t>
            </a:r>
          </a:p>
        </p:txBody>
      </p:sp>
      <p:sp>
        <p:nvSpPr>
          <p:cNvPr id="7" name="Chevron 6"/>
          <p:cNvSpPr/>
          <p:nvPr/>
        </p:nvSpPr>
        <p:spPr>
          <a:xfrm>
            <a:off x="3504529" y="2319476"/>
            <a:ext cx="1563831" cy="684280"/>
          </a:xfrm>
          <a:prstGeom prst="chevron">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Store Binaries &amp; Build Artifacts</a:t>
            </a:r>
            <a:endParaRPr lang="en-US" sz="900" dirty="0">
              <a:solidFill>
                <a:schemeClr val="bg1"/>
              </a:solidFill>
            </a:endParaRPr>
          </a:p>
        </p:txBody>
      </p:sp>
      <p:sp>
        <p:nvSpPr>
          <p:cNvPr id="8" name="Chevron 7"/>
          <p:cNvSpPr/>
          <p:nvPr/>
        </p:nvSpPr>
        <p:spPr>
          <a:xfrm>
            <a:off x="4629121" y="2319476"/>
            <a:ext cx="237438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Deploy, UAT, Stage App</a:t>
            </a:r>
            <a:endParaRPr lang="en-US" sz="900" b="1" dirty="0">
              <a:solidFill>
                <a:schemeClr val="bg1"/>
              </a:solidFill>
            </a:endParaRPr>
          </a:p>
        </p:txBody>
      </p:sp>
      <p:sp>
        <p:nvSpPr>
          <p:cNvPr id="10" name="Chevron 9"/>
          <p:cNvSpPr/>
          <p:nvPr/>
        </p:nvSpPr>
        <p:spPr>
          <a:xfrm>
            <a:off x="6665703" y="2319476"/>
            <a:ext cx="156722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Zero Downtime Upgrade to Production</a:t>
            </a:r>
            <a:endParaRPr lang="en-US" sz="900" dirty="0">
              <a:solidFill>
                <a:schemeClr val="bg1"/>
              </a:solidFill>
            </a:endParaRPr>
          </a:p>
        </p:txBody>
      </p:sp>
      <p:sp>
        <p:nvSpPr>
          <p:cNvPr id="11" name="TextBox 10"/>
          <p:cNvSpPr txBox="1"/>
          <p:nvPr/>
        </p:nvSpPr>
        <p:spPr>
          <a:xfrm>
            <a:off x="118695" y="2477723"/>
            <a:ext cx="1243066" cy="461665"/>
          </a:xfrm>
          <a:prstGeom prst="rect">
            <a:avLst/>
          </a:prstGeom>
          <a:noFill/>
        </p:spPr>
        <p:txBody>
          <a:bodyPr wrap="square" rtlCol="0">
            <a:spAutoFit/>
          </a:bodyPr>
          <a:lstStyle/>
          <a:p>
            <a:r>
              <a:rPr lang="en-US" sz="1200" b="1" dirty="0" smtClean="0">
                <a:solidFill>
                  <a:schemeClr val="tx2"/>
                </a:solidFill>
              </a:rPr>
              <a:t>Build Pipeline Operations</a:t>
            </a:r>
          </a:p>
        </p:txBody>
      </p:sp>
      <p:sp>
        <p:nvSpPr>
          <p:cNvPr id="12" name="TextBox 11"/>
          <p:cNvSpPr txBox="1"/>
          <p:nvPr/>
        </p:nvSpPr>
        <p:spPr>
          <a:xfrm>
            <a:off x="118695" y="3289467"/>
            <a:ext cx="1052616" cy="276999"/>
          </a:xfrm>
          <a:prstGeom prst="rect">
            <a:avLst/>
          </a:prstGeom>
          <a:noFill/>
        </p:spPr>
        <p:txBody>
          <a:bodyPr wrap="square" rtlCol="0">
            <a:spAutoFit/>
          </a:bodyPr>
          <a:lstStyle/>
          <a:p>
            <a:r>
              <a:rPr lang="en-US" sz="1200" b="1" dirty="0" smtClean="0">
                <a:solidFill>
                  <a:schemeClr val="tx2"/>
                </a:solidFill>
              </a:rPr>
              <a:t>Tool Chain</a:t>
            </a:r>
          </a:p>
        </p:txBody>
      </p:sp>
      <p:sp>
        <p:nvSpPr>
          <p:cNvPr id="14" name="TextBox 13"/>
          <p:cNvSpPr txBox="1"/>
          <p:nvPr/>
        </p:nvSpPr>
        <p:spPr>
          <a:xfrm>
            <a:off x="5818975" y="3581108"/>
            <a:ext cx="1963284" cy="246221"/>
          </a:xfrm>
          <a:prstGeom prst="rect">
            <a:avLst/>
          </a:prstGeom>
          <a:noFill/>
        </p:spPr>
        <p:txBody>
          <a:bodyPr wrap="square" rtlCol="0">
            <a:spAutoFit/>
          </a:bodyPr>
          <a:lstStyle/>
          <a:p>
            <a:pPr algn="ctr"/>
            <a:r>
              <a:rPr lang="en-US" sz="1000" b="1" dirty="0" smtClean="0"/>
              <a:t>Pivotal Cloud Foundry </a:t>
            </a:r>
          </a:p>
        </p:txBody>
      </p:sp>
      <p:pic>
        <p:nvPicPr>
          <p:cNvPr id="20" name="Picture 19"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865" y="3103302"/>
            <a:ext cx="366059" cy="506547"/>
          </a:xfrm>
          <a:prstGeom prst="rect">
            <a:avLst/>
          </a:prstGeom>
        </p:spPr>
      </p:pic>
      <p:sp>
        <p:nvSpPr>
          <p:cNvPr id="22" name="TextBox 21"/>
          <p:cNvSpPr txBox="1"/>
          <p:nvPr/>
        </p:nvSpPr>
        <p:spPr>
          <a:xfrm>
            <a:off x="1449888" y="3629027"/>
            <a:ext cx="892251"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Gitlab</a:t>
            </a:r>
            <a:endParaRPr lang="en-US" sz="1000" dirty="0" smtClean="0">
              <a:solidFill>
                <a:schemeClr val="tx2">
                  <a:lumMod val="60000"/>
                  <a:lumOff val="40000"/>
                </a:schemeClr>
              </a:solidFill>
            </a:endParaRPr>
          </a:p>
        </p:txBody>
      </p:sp>
      <p:sp>
        <p:nvSpPr>
          <p:cNvPr id="23" name="TextBox 22"/>
          <p:cNvSpPr txBox="1"/>
          <p:nvPr/>
        </p:nvSpPr>
        <p:spPr>
          <a:xfrm>
            <a:off x="2505350" y="3629027"/>
            <a:ext cx="892251" cy="246221"/>
          </a:xfrm>
          <a:prstGeom prst="rect">
            <a:avLst/>
          </a:prstGeom>
          <a:noFill/>
        </p:spPr>
        <p:txBody>
          <a:bodyPr wrap="square" rtlCol="0">
            <a:spAutoFit/>
          </a:bodyPr>
          <a:lstStyle/>
          <a:p>
            <a:pPr algn="ctr"/>
            <a:r>
              <a:rPr lang="en-US" sz="1000" dirty="0" smtClean="0">
                <a:solidFill>
                  <a:schemeClr val="tx2">
                    <a:lumMod val="60000"/>
                    <a:lumOff val="40000"/>
                  </a:schemeClr>
                </a:solidFill>
              </a:rPr>
              <a:t>Jenkins</a:t>
            </a:r>
          </a:p>
        </p:txBody>
      </p:sp>
      <p:sp>
        <p:nvSpPr>
          <p:cNvPr id="30" name="TextBox 29"/>
          <p:cNvSpPr txBox="1"/>
          <p:nvPr/>
        </p:nvSpPr>
        <p:spPr>
          <a:xfrm>
            <a:off x="3611276" y="3625183"/>
            <a:ext cx="1044706"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Artifactory</a:t>
            </a:r>
            <a:endParaRPr lang="en-US" sz="1000" dirty="0" smtClean="0">
              <a:solidFill>
                <a:schemeClr val="tx2">
                  <a:lumMod val="60000"/>
                  <a:lumOff val="40000"/>
                </a:schemeClr>
              </a:solidFill>
            </a:endParaRPr>
          </a:p>
        </p:txBody>
      </p:sp>
      <p:pic>
        <p:nvPicPr>
          <p:cNvPr id="31" name="Picture 30" descr="112__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1740" y="3131522"/>
            <a:ext cx="472112" cy="472112"/>
          </a:xfrm>
          <a:prstGeom prst="rect">
            <a:avLst/>
          </a:prstGeom>
        </p:spPr>
      </p:pic>
      <p:pic>
        <p:nvPicPr>
          <p:cNvPr id="32" name="Picture 31" descr="GitLab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448" y="3131522"/>
            <a:ext cx="489311" cy="452124"/>
          </a:xfrm>
          <a:prstGeom prst="rect">
            <a:avLst/>
          </a:prstGeom>
        </p:spPr>
      </p:pic>
      <p:pic>
        <p:nvPicPr>
          <p:cNvPr id="33" name="Picture 32" descr="PivotalCloudFoundry-CloudRings-OnL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838" y="3169998"/>
            <a:ext cx="547225" cy="364902"/>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205366" y="1267551"/>
            <a:ext cx="873588" cy="918775"/>
          </a:xfrm>
          <a:prstGeom prst="rect">
            <a:avLst/>
          </a:prstGeom>
        </p:spPr>
      </p:pic>
      <p:sp>
        <p:nvSpPr>
          <p:cNvPr id="17" name="Rectangle 16"/>
          <p:cNvSpPr/>
          <p:nvPr/>
        </p:nvSpPr>
        <p:spPr>
          <a:xfrm>
            <a:off x="9144000" y="2248585"/>
            <a:ext cx="2500941" cy="1077218"/>
          </a:xfrm>
          <a:prstGeom prst="rect">
            <a:avLst/>
          </a:prstGeom>
        </p:spPr>
        <p:txBody>
          <a:bodyPr wrap="square">
            <a:spAutoFit/>
          </a:bodyPr>
          <a:lstStyle/>
          <a:p>
            <a:r>
              <a:rPr lang="en-US" b="1" dirty="0"/>
              <a:t>Exploratory Questions:</a:t>
            </a:r>
          </a:p>
          <a:p>
            <a:pPr marL="285750" indent="-285750">
              <a:buFont typeface="Arial"/>
              <a:buChar char="•"/>
            </a:pPr>
            <a:r>
              <a:rPr lang="en-US" sz="1400" dirty="0"/>
              <a:t>What tools are your teams using today? </a:t>
            </a:r>
          </a:p>
        </p:txBody>
      </p:sp>
    </p:spTree>
    <p:extLst>
      <p:ext uri="{BB962C8B-B14F-4D97-AF65-F5344CB8AC3E}">
        <p14:creationId xmlns:p14="http://schemas.microsoft.com/office/powerpoint/2010/main" val="2151804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Accelerating </a:t>
            </a:r>
            <a:r>
              <a:rPr lang="en-US" dirty="0">
                <a:solidFill>
                  <a:srgbClr val="008881"/>
                </a:solidFill>
                <a:ea typeface="Arial"/>
                <a:sym typeface="Arial"/>
              </a:rPr>
              <a:t>the velocity of each iteration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23</a:t>
            </a:fld>
            <a:endParaRPr lang="en-US"/>
          </a:p>
        </p:txBody>
      </p:sp>
      <p:pic>
        <p:nvPicPr>
          <p:cNvPr id="24" name="Picture 2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75101" y="2212038"/>
            <a:ext cx="467390" cy="456520"/>
          </a:xfrm>
          <a:prstGeom prst="rect">
            <a:avLst/>
          </a:prstGeom>
          <a:solidFill>
            <a:srgbClr val="FFFFFF"/>
          </a:solidFill>
        </p:spPr>
      </p:pic>
      <p:pic>
        <p:nvPicPr>
          <p:cNvPr id="38" name="pasted-image.png"/>
          <p:cNvPicPr/>
          <p:nvPr/>
        </p:nvPicPr>
        <p:blipFill>
          <a:blip r:embed="rId5" cstate="screen">
            <a:extLst>
              <a:ext uri="{28A0092B-C50C-407E-A947-70E740481C1C}">
                <a14:useLocalDpi xmlns:a14="http://schemas.microsoft.com/office/drawing/2010/main"/>
              </a:ext>
            </a:extLst>
          </a:blip>
          <a:stretch>
            <a:fillRect/>
          </a:stretch>
        </p:blipFill>
        <p:spPr>
          <a:xfrm>
            <a:off x="4077937" y="948380"/>
            <a:ext cx="417104" cy="417105"/>
          </a:xfrm>
          <a:prstGeom prst="rect">
            <a:avLst/>
          </a:prstGeom>
          <a:ln w="12700" cap="flat">
            <a:noFill/>
            <a:miter lim="400000"/>
          </a:ln>
          <a:effectLst/>
        </p:spPr>
      </p:pic>
      <p:cxnSp>
        <p:nvCxnSpPr>
          <p:cNvPr id="16" name="Straight Arrow Connector 15"/>
          <p:cNvCxnSpPr>
            <a:stCxn id="48" idx="2"/>
          </p:cNvCxnSpPr>
          <p:nvPr/>
        </p:nvCxnSpPr>
        <p:spPr>
          <a:xfrm flipH="1">
            <a:off x="2375294" y="1643071"/>
            <a:ext cx="1970647" cy="568967"/>
          </a:xfrm>
          <a:prstGeom prst="straightConnector1">
            <a:avLst/>
          </a:prstGeom>
          <a:ln w="9525" cmpd="sng">
            <a:solidFill>
              <a:srgbClr val="008774"/>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48" idx="2"/>
          </p:cNvCxnSpPr>
          <p:nvPr/>
        </p:nvCxnSpPr>
        <p:spPr>
          <a:xfrm>
            <a:off x="4345941" y="1643071"/>
            <a:ext cx="510477"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44" name="Shape 86"/>
          <p:cNvSpPr/>
          <p:nvPr/>
        </p:nvSpPr>
        <p:spPr>
          <a:xfrm>
            <a:off x="2612114" y="3698170"/>
            <a:ext cx="3467653" cy="761596"/>
          </a:xfrm>
          <a:prstGeom prst="rect">
            <a:avLst/>
          </a:prstGeom>
          <a:noFill/>
          <a:ln>
            <a:noFill/>
          </a:ln>
        </p:spPr>
        <p:txBody>
          <a:bodyPr lIns="91425" tIns="45700" rIns="91425" bIns="45700" anchor="t" anchorCtr="0">
            <a:noAutofit/>
          </a:bodyPr>
          <a:lstStyle/>
          <a:p>
            <a:pPr marR="0" lvl="0" rtl="0">
              <a:lnSpc>
                <a:spcPct val="130000"/>
              </a:lnSpc>
              <a:spcBef>
                <a:spcPts val="0"/>
              </a:spcBef>
              <a:buSzPct val="25000"/>
            </a:pPr>
            <a:r>
              <a:rPr lang="en-US" sz="1000" dirty="0" smtClean="0">
                <a:solidFill>
                  <a:srgbClr val="000000"/>
                </a:solidFill>
                <a:ea typeface="Arial"/>
                <a:cs typeface="Arial"/>
                <a:sym typeface="Arial"/>
              </a:rPr>
              <a:t>- </a:t>
            </a:r>
            <a:r>
              <a:rPr lang="en-US" sz="1000" dirty="0" err="1" smtClean="0">
                <a:solidFill>
                  <a:srgbClr val="000000"/>
                </a:solidFill>
                <a:ea typeface="Arial"/>
                <a:cs typeface="Arial"/>
                <a:sym typeface="Arial"/>
              </a:rPr>
              <a:t>Dev</a:t>
            </a:r>
            <a:r>
              <a:rPr lang="en-US" sz="1000" dirty="0" smtClean="0">
                <a:solidFill>
                  <a:srgbClr val="000000"/>
                </a:solidFill>
                <a:ea typeface="Arial"/>
                <a:cs typeface="Arial"/>
                <a:sym typeface="Arial"/>
              </a:rPr>
              <a:t>, </a:t>
            </a:r>
            <a:r>
              <a:rPr lang="en-US" sz="1000" i="0" u="none" strike="noStrike" cap="none" baseline="0" dirty="0" smtClean="0">
                <a:solidFill>
                  <a:srgbClr val="000000"/>
                </a:solidFill>
                <a:ea typeface="Arial"/>
                <a:cs typeface="Arial"/>
                <a:sym typeface="Arial"/>
              </a:rPr>
              <a:t>Test</a:t>
            </a:r>
            <a:r>
              <a:rPr lang="en-US" sz="1000" i="0" u="none" strike="noStrike" cap="none" baseline="0" dirty="0">
                <a:solidFill>
                  <a:srgbClr val="000000"/>
                </a:solidFill>
                <a:ea typeface="Arial"/>
                <a:cs typeface="Arial"/>
                <a:sym typeface="Arial"/>
              </a:rPr>
              <a:t>, </a:t>
            </a:r>
            <a:r>
              <a:rPr lang="en-US" sz="1000" dirty="0">
                <a:solidFill>
                  <a:srgbClr val="000000"/>
                </a:solidFill>
                <a:ea typeface="Arial"/>
                <a:cs typeface="Arial"/>
                <a:sym typeface="Arial"/>
              </a:rPr>
              <a:t>S</a:t>
            </a:r>
            <a:r>
              <a:rPr lang="en-US" sz="1000" i="0" u="none" strike="noStrike" cap="none" baseline="0" dirty="0" smtClean="0">
                <a:solidFill>
                  <a:srgbClr val="000000"/>
                </a:solidFill>
                <a:ea typeface="Arial"/>
                <a:cs typeface="Arial"/>
                <a:sym typeface="Arial"/>
              </a:rPr>
              <a:t>taging and Production </a:t>
            </a:r>
            <a:r>
              <a:rPr lang="en-US" sz="1000" i="0" u="none" strike="noStrike" cap="none" baseline="0" dirty="0">
                <a:solidFill>
                  <a:srgbClr val="000000"/>
                </a:solidFill>
                <a:ea typeface="Arial"/>
                <a:cs typeface="Arial"/>
                <a:sym typeface="Arial"/>
              </a:rPr>
              <a:t>on the same </a:t>
            </a:r>
            <a:r>
              <a:rPr lang="en-US" sz="1000" i="0" u="none" strike="noStrike" cap="none" baseline="0" dirty="0" smtClean="0">
                <a:solidFill>
                  <a:srgbClr val="000000"/>
                </a:solidFill>
                <a:ea typeface="Arial"/>
                <a:cs typeface="Arial"/>
                <a:sym typeface="Arial"/>
              </a:rPr>
              <a:t>platform</a:t>
            </a:r>
          </a:p>
          <a:p>
            <a:pPr lvl="0">
              <a:lnSpc>
                <a:spcPct val="130000"/>
              </a:lnSpc>
              <a:buSzPct val="25000"/>
            </a:pPr>
            <a:r>
              <a:rPr lang="en-US" sz="1000" dirty="0" smtClean="0">
                <a:solidFill>
                  <a:srgbClr val="000000"/>
                </a:solidFill>
                <a:ea typeface="Arial"/>
                <a:cs typeface="Arial"/>
                <a:sym typeface="Arial"/>
              </a:rPr>
              <a:t>- Bit </a:t>
            </a:r>
            <a:r>
              <a:rPr lang="en-US" sz="1000" dirty="0">
                <a:solidFill>
                  <a:srgbClr val="000000"/>
                </a:solidFill>
                <a:ea typeface="Arial"/>
                <a:cs typeface="Arial"/>
                <a:sym typeface="Arial"/>
              </a:rPr>
              <a:t>for bit consistent environments</a:t>
            </a:r>
          </a:p>
          <a:p>
            <a:pPr lvl="0">
              <a:lnSpc>
                <a:spcPct val="130000"/>
              </a:lnSpc>
              <a:buSzPct val="25000"/>
            </a:pPr>
            <a:r>
              <a:rPr lang="en-US" sz="1000" dirty="0" smtClean="0">
                <a:solidFill>
                  <a:srgbClr val="000000"/>
                </a:solidFill>
                <a:ea typeface="Arial"/>
                <a:cs typeface="Arial"/>
                <a:sym typeface="Arial"/>
              </a:rPr>
              <a:t>- Logical </a:t>
            </a:r>
            <a:r>
              <a:rPr lang="en-US" sz="1000" dirty="0">
                <a:solidFill>
                  <a:srgbClr val="000000"/>
                </a:solidFill>
                <a:ea typeface="Arial"/>
                <a:cs typeface="Arial"/>
                <a:sym typeface="Arial"/>
              </a:rPr>
              <a:t>groupings </a:t>
            </a:r>
            <a:r>
              <a:rPr lang="en-US" sz="1000" dirty="0" smtClean="0">
                <a:solidFill>
                  <a:srgbClr val="000000"/>
                </a:solidFill>
                <a:ea typeface="Arial"/>
                <a:cs typeface="Arial"/>
                <a:sym typeface="Arial"/>
              </a:rPr>
              <a:t>of user </a:t>
            </a:r>
            <a:r>
              <a:rPr lang="en-US" sz="1000" dirty="0">
                <a:solidFill>
                  <a:srgbClr val="000000"/>
                </a:solidFill>
                <a:ea typeface="Arial"/>
                <a:cs typeface="Arial"/>
                <a:sym typeface="Arial"/>
              </a:rPr>
              <a:t>access </a:t>
            </a:r>
            <a:r>
              <a:rPr lang="en-US" sz="1000" dirty="0" smtClean="0">
                <a:solidFill>
                  <a:srgbClr val="000000"/>
                </a:solidFill>
                <a:ea typeface="Arial"/>
                <a:cs typeface="Arial"/>
                <a:sym typeface="Arial"/>
              </a:rPr>
              <a:t>controls</a:t>
            </a:r>
          </a:p>
        </p:txBody>
      </p:sp>
      <p:sp>
        <p:nvSpPr>
          <p:cNvPr id="48" name="Rectangle 47"/>
          <p:cNvSpPr/>
          <p:nvPr/>
        </p:nvSpPr>
        <p:spPr>
          <a:xfrm>
            <a:off x="3679752" y="1396850"/>
            <a:ext cx="1332378" cy="246221"/>
          </a:xfrm>
          <a:prstGeom prst="rect">
            <a:avLst/>
          </a:prstGeom>
        </p:spPr>
        <p:txBody>
          <a:bodyPr wrap="none">
            <a:spAutoFit/>
          </a:bodyPr>
          <a:lstStyle/>
          <a:p>
            <a:r>
              <a:rPr lang="en-US" sz="1000" dirty="0" smtClean="0">
                <a:solidFill>
                  <a:schemeClr val="bg1">
                    <a:lumMod val="50000"/>
                  </a:schemeClr>
                </a:solidFill>
              </a:rPr>
              <a:t>Spring Cloud </a:t>
            </a:r>
            <a:r>
              <a:rPr lang="en-US" sz="1000" dirty="0" err="1" smtClean="0">
                <a:solidFill>
                  <a:schemeClr val="bg1">
                    <a:lumMod val="50000"/>
                  </a:schemeClr>
                </a:solidFill>
              </a:rPr>
              <a:t>Config</a:t>
            </a:r>
            <a:endParaRPr lang="en-US" sz="1000" dirty="0">
              <a:solidFill>
                <a:schemeClr val="bg1">
                  <a:lumMod val="50000"/>
                </a:schemeClr>
              </a:solidFill>
            </a:endParaRPr>
          </a:p>
        </p:txBody>
      </p:sp>
      <p:sp>
        <p:nvSpPr>
          <p:cNvPr id="9" name="Rounded Rectangle 8"/>
          <p:cNvSpPr/>
          <p:nvPr/>
        </p:nvSpPr>
        <p:spPr>
          <a:xfrm>
            <a:off x="147492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8774"/>
                </a:solidFill>
              </a:rPr>
              <a:t>Dev</a:t>
            </a:r>
            <a:endParaRPr lang="en-US" dirty="0">
              <a:solidFill>
                <a:srgbClr val="008774"/>
              </a:solidFill>
            </a:endParaRPr>
          </a:p>
        </p:txBody>
      </p:sp>
      <p:sp>
        <p:nvSpPr>
          <p:cNvPr id="36" name="Rounded Rectangle 35"/>
          <p:cNvSpPr/>
          <p:nvPr/>
        </p:nvSpPr>
        <p:spPr>
          <a:xfrm>
            <a:off x="2990630"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8774"/>
                </a:solidFill>
              </a:rPr>
              <a:t>U</a:t>
            </a:r>
            <a:r>
              <a:rPr lang="en-US" dirty="0" smtClean="0">
                <a:solidFill>
                  <a:srgbClr val="008774"/>
                </a:solidFill>
              </a:rPr>
              <a:t>AT</a:t>
            </a:r>
            <a:endParaRPr lang="en-US" dirty="0">
              <a:solidFill>
                <a:srgbClr val="008774"/>
              </a:solidFill>
            </a:endParaRPr>
          </a:p>
        </p:txBody>
      </p:sp>
      <p:sp>
        <p:nvSpPr>
          <p:cNvPr id="37" name="Rounded Rectangle 36"/>
          <p:cNvSpPr/>
          <p:nvPr/>
        </p:nvSpPr>
        <p:spPr>
          <a:xfrm>
            <a:off x="449504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Staging</a:t>
            </a:r>
            <a:endParaRPr lang="en-US" dirty="0">
              <a:solidFill>
                <a:srgbClr val="008774"/>
              </a:solidFill>
            </a:endParaRPr>
          </a:p>
        </p:txBody>
      </p:sp>
      <p:sp>
        <p:nvSpPr>
          <p:cNvPr id="39" name="Rounded Rectangle 38"/>
          <p:cNvSpPr/>
          <p:nvPr/>
        </p:nvSpPr>
        <p:spPr>
          <a:xfrm>
            <a:off x="5990265"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Production</a:t>
            </a:r>
            <a:endParaRPr lang="en-US" dirty="0">
              <a:solidFill>
                <a:srgbClr val="008774"/>
              </a:solidFill>
            </a:endParaRPr>
          </a:p>
        </p:txBody>
      </p:sp>
      <p:cxnSp>
        <p:nvCxnSpPr>
          <p:cNvPr id="46" name="Straight Arrow Connector 45"/>
          <p:cNvCxnSpPr>
            <a:stCxn id="48" idx="2"/>
          </p:cNvCxnSpPr>
          <p:nvPr/>
        </p:nvCxnSpPr>
        <p:spPr>
          <a:xfrm>
            <a:off x="4345941" y="1643071"/>
            <a:ext cx="1862748"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3786360" y="1643071"/>
            <a:ext cx="535796"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0469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1.35693E-6 -2.36639E-6 L 0.16068 0.00031 " pathEditMode="relative" rAng="0" ptsTypes="AA">
                                      <p:cBhvr>
                                        <p:cTn id="18" dur="2000" fill="hold"/>
                                        <p:tgtEl>
                                          <p:spTgt spid="24"/>
                                        </p:tgtEl>
                                        <p:attrNameLst>
                                          <p:attrName>ppt_x</p:attrName>
                                          <p:attrName>ppt_y</p:attrName>
                                        </p:attrNameLst>
                                      </p:cBhvr>
                                      <p:rCtr x="8034" y="0"/>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3000"/>
                            </p:stCondLst>
                            <p:childTnLst>
                              <p:par>
                                <p:cTn id="23" presetID="1" presetClass="exit" presetSubtype="0" fill="hold" nodeType="afterEffect">
                                  <p:stCondLst>
                                    <p:cond delay="1000"/>
                                  </p:stCondLst>
                                  <p:childTnLst>
                                    <p:set>
                                      <p:cBhvr>
                                        <p:cTn id="24" dur="1" fill="hold">
                                          <p:stCondLst>
                                            <p:cond delay="0"/>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0"/>
                                  </p:stCondLst>
                                  <p:childTnLst>
                                    <p:animMotion origin="layout" path="M 0.16068 0.00031 L 0.32553 0.00062 " pathEditMode="relative" rAng="0" ptsTypes="AA">
                                      <p:cBhvr>
                                        <p:cTn id="26" dur="2000" fill="hold"/>
                                        <p:tgtEl>
                                          <p:spTgt spid="24"/>
                                        </p:tgtEl>
                                        <p:attrNameLst>
                                          <p:attrName>ppt_x</p:attrName>
                                          <p:attrName>ppt_y</p:attrName>
                                        </p:attrNameLst>
                                      </p:cBhvr>
                                      <p:rCtr x="8242" y="0"/>
                                    </p:animMotion>
                                  </p:childTnLst>
                                </p:cTn>
                              </p:par>
                            </p:childTnLst>
                          </p:cTn>
                        </p:par>
                        <p:par>
                          <p:cTn id="27" fill="hold">
                            <p:stCondLst>
                              <p:cond delay="5000"/>
                            </p:stCondLst>
                            <p:childTnLst>
                              <p:par>
                                <p:cTn id="28" presetID="1"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par>
                          <p:cTn id="30" fill="hold">
                            <p:stCondLst>
                              <p:cond delay="5000"/>
                            </p:stCondLst>
                            <p:childTnLst>
                              <p:par>
                                <p:cTn id="31" presetID="1" presetClass="exit" presetSubtype="0" fill="hold" nodeType="afterEffect">
                                  <p:stCondLst>
                                    <p:cond delay="1000"/>
                                  </p:stCondLst>
                                  <p:childTnLst>
                                    <p:set>
                                      <p:cBhvr>
                                        <p:cTn id="32" dur="1" fill="hold">
                                          <p:stCondLst>
                                            <p:cond delay="0"/>
                                          </p:stCondLst>
                                        </p:cTn>
                                        <p:tgtEl>
                                          <p:spTgt spid="40"/>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0.32552 -1.29441E-6 L 0.49922 -1.29441E-6 " pathEditMode="relative" rAng="0" ptsTypes="AA">
                                      <p:cBhvr>
                                        <p:cTn id="34" dur="2000" fill="hold"/>
                                        <p:tgtEl>
                                          <p:spTgt spid="24"/>
                                        </p:tgtEl>
                                        <p:attrNameLst>
                                          <p:attrName>ppt_x</p:attrName>
                                          <p:attrName>ppt_y</p:attrName>
                                        </p:attrNameLst>
                                      </p:cBhvr>
                                      <p:rCtr x="8676" y="0"/>
                                    </p:animMotion>
                                  </p:childTnLst>
                                </p:cTn>
                              </p:par>
                            </p:childTnLst>
                          </p:cTn>
                        </p:par>
                        <p:par>
                          <p:cTn id="35" fill="hold">
                            <p:stCondLst>
                              <p:cond delay="7000"/>
                            </p:stCondLst>
                            <p:childTnLst>
                              <p:par>
                                <p:cTn id="36" presetID="1"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Everything to Deploy and Manage the App</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24</a:t>
            </a:fld>
            <a:endParaRPr lang="en-US"/>
          </a:p>
        </p:txBody>
      </p:sp>
      <p:grpSp>
        <p:nvGrpSpPr>
          <p:cNvPr id="74" name="Group 73"/>
          <p:cNvGrpSpPr>
            <a:grpSpLocks noChangeAspect="1"/>
          </p:cNvGrpSpPr>
          <p:nvPr/>
        </p:nvGrpSpPr>
        <p:grpSpPr>
          <a:xfrm>
            <a:off x="759971" y="966730"/>
            <a:ext cx="7339593" cy="4275362"/>
            <a:chOff x="496669" y="858315"/>
            <a:chExt cx="7669263" cy="4467398"/>
          </a:xfrm>
        </p:grpSpPr>
        <p:pic>
          <p:nvPicPr>
            <p:cNvPr id="75" name="Picture 74"/>
            <p:cNvPicPr>
              <a:picLocks noChangeAspect="1"/>
            </p:cNvPicPr>
            <p:nvPr/>
          </p:nvPicPr>
          <p:blipFill rotWithShape="1">
            <a:blip r:embed="rId3">
              <a:extLst>
                <a:ext uri="{28A0092B-C50C-407E-A947-70E740481C1C}">
                  <a14:useLocalDpi xmlns:a14="http://schemas.microsoft.com/office/drawing/2010/main" val="0"/>
                </a:ext>
              </a:extLst>
            </a:blip>
            <a:srcRect t="1" r="1901" b="-2863"/>
            <a:stretch/>
          </p:blipFill>
          <p:spPr>
            <a:xfrm>
              <a:off x="496669" y="2111682"/>
              <a:ext cx="3583445" cy="3214031"/>
            </a:xfrm>
            <a:prstGeom prst="rect">
              <a:avLst/>
            </a:prstGeom>
          </p:spPr>
        </p:pic>
        <p:sp>
          <p:nvSpPr>
            <p:cNvPr id="76" name="Isosceles Triangle 75"/>
            <p:cNvSpPr/>
            <p:nvPr/>
          </p:nvSpPr>
          <p:spPr>
            <a:xfrm rot="16200000">
              <a:off x="1474087" y="1708428"/>
              <a:ext cx="3744472" cy="2114181"/>
            </a:xfrm>
            <a:prstGeom prst="triangle">
              <a:avLst>
                <a:gd name="adj" fmla="val 39226"/>
              </a:avLst>
            </a:prstGeom>
            <a:gradFill flip="none" rotWithShape="1">
              <a:gsLst>
                <a:gs pos="0">
                  <a:schemeClr val="tx2">
                    <a:alpha val="66000"/>
                  </a:schemeClr>
                </a:gs>
                <a:gs pos="100000">
                  <a:schemeClr val="bg1">
                    <a:alpha val="30000"/>
                  </a:schemeClr>
                </a:gs>
              </a:gsLst>
              <a:lin ang="162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latin typeface="Arial"/>
              </a:endParaRPr>
            </a:p>
          </p:txBody>
        </p:sp>
        <p:sp>
          <p:nvSpPr>
            <p:cNvPr id="77" name="Rounded Rectangle 76"/>
            <p:cNvSpPr/>
            <p:nvPr/>
          </p:nvSpPr>
          <p:spPr>
            <a:xfrm>
              <a:off x="4214327" y="858315"/>
              <a:ext cx="3951605" cy="3834068"/>
            </a:xfrm>
            <a:prstGeom prst="roundRect">
              <a:avLst>
                <a:gd name="adj" fmla="val 10301"/>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grpSp>
          <p:nvGrpSpPr>
            <p:cNvPr id="78" name="Group 77"/>
            <p:cNvGrpSpPr/>
            <p:nvPr/>
          </p:nvGrpSpPr>
          <p:grpSpPr>
            <a:xfrm>
              <a:off x="4582434" y="3727159"/>
              <a:ext cx="1794116" cy="723922"/>
              <a:chOff x="4585749" y="1202130"/>
              <a:chExt cx="1794116" cy="723922"/>
            </a:xfrm>
          </p:grpSpPr>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749" y="1202130"/>
                <a:ext cx="613560" cy="613560"/>
              </a:xfrm>
              <a:prstGeom prst="rect">
                <a:avLst/>
              </a:prstGeom>
            </p:spPr>
          </p:pic>
          <p:sp>
            <p:nvSpPr>
              <p:cNvPr id="98" name="Shape 427"/>
              <p:cNvSpPr txBox="1"/>
              <p:nvPr/>
            </p:nvSpPr>
            <p:spPr>
              <a:xfrm>
                <a:off x="5308164" y="1202130"/>
                <a:ext cx="1071701"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4</a:t>
                </a:r>
                <a:r>
                  <a:rPr lang="en-US" sz="1100" b="1" dirty="0" smtClean="0">
                    <a:solidFill>
                      <a:srgbClr val="474747"/>
                    </a:solidFill>
                    <a:latin typeface="Arial"/>
                    <a:ea typeface="Arial"/>
                    <a:cs typeface="Arial"/>
                    <a:sym typeface="Arial"/>
                  </a:rPr>
                  <a:t>. Health </a:t>
                </a:r>
                <a:r>
                  <a:rPr lang="en-US" sz="1100" b="1" dirty="0">
                    <a:solidFill>
                      <a:srgbClr val="474747"/>
                    </a:solidFill>
                    <a:latin typeface="Arial"/>
                    <a:ea typeface="Arial"/>
                    <a:cs typeface="Arial"/>
                    <a:sym typeface="Arial"/>
                  </a:rPr>
                  <a:t>management</a:t>
                </a:r>
              </a:p>
            </p:txBody>
          </p:sp>
        </p:grpSp>
        <p:grpSp>
          <p:nvGrpSpPr>
            <p:cNvPr id="79" name="Group 78"/>
            <p:cNvGrpSpPr/>
            <p:nvPr/>
          </p:nvGrpSpPr>
          <p:grpSpPr>
            <a:xfrm>
              <a:off x="4582434" y="2085194"/>
              <a:ext cx="1625474" cy="613560"/>
              <a:chOff x="4575490" y="2013924"/>
              <a:chExt cx="1625474" cy="613560"/>
            </a:xfrm>
          </p:grpSpPr>
          <p:pic>
            <p:nvPicPr>
              <p:cNvPr id="95" name="Picture 94" descr="A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490" y="2013924"/>
                <a:ext cx="613560" cy="613560"/>
              </a:xfrm>
              <a:prstGeom prst="rect">
                <a:avLst/>
              </a:prstGeom>
            </p:spPr>
          </p:pic>
          <p:sp>
            <p:nvSpPr>
              <p:cNvPr id="96" name="Shape 430"/>
              <p:cNvSpPr txBox="1"/>
              <p:nvPr/>
            </p:nvSpPr>
            <p:spPr>
              <a:xfrm>
                <a:off x="5292060" y="2103749"/>
                <a:ext cx="908904" cy="278488"/>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2</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Metrics</a:t>
                </a:r>
              </a:p>
            </p:txBody>
          </p:sp>
        </p:grpSp>
        <p:grpSp>
          <p:nvGrpSpPr>
            <p:cNvPr id="80" name="Group 79"/>
            <p:cNvGrpSpPr/>
            <p:nvPr/>
          </p:nvGrpSpPr>
          <p:grpSpPr>
            <a:xfrm>
              <a:off x="4582434" y="2824800"/>
              <a:ext cx="1625474" cy="723922"/>
              <a:chOff x="4575490" y="2746177"/>
              <a:chExt cx="1625474" cy="723922"/>
            </a:xfrm>
          </p:grpSpPr>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490" y="2824800"/>
                <a:ext cx="620780" cy="620780"/>
              </a:xfrm>
              <a:prstGeom prst="rect">
                <a:avLst/>
              </a:prstGeom>
            </p:spPr>
          </p:pic>
          <p:sp>
            <p:nvSpPr>
              <p:cNvPr id="94" name="Shape 433"/>
              <p:cNvSpPr txBox="1"/>
              <p:nvPr/>
            </p:nvSpPr>
            <p:spPr>
              <a:xfrm>
                <a:off x="5284800" y="2746177"/>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3</a:t>
                </a:r>
                <a:r>
                  <a:rPr lang="en-US" sz="1100" b="1" dirty="0" smtClean="0">
                    <a:solidFill>
                      <a:srgbClr val="474747"/>
                    </a:solidFill>
                    <a:latin typeface="Arial"/>
                    <a:ea typeface="Arial"/>
                    <a:cs typeface="Arial"/>
                    <a:sym typeface="Arial"/>
                  </a:rPr>
                  <a:t>. Log Aggregation</a:t>
                </a:r>
                <a:endParaRPr lang="en-US" sz="1100" b="1" dirty="0">
                  <a:solidFill>
                    <a:srgbClr val="474747"/>
                  </a:solidFill>
                  <a:latin typeface="Arial"/>
                  <a:ea typeface="Arial"/>
                  <a:cs typeface="Arial"/>
                  <a:sym typeface="Arial"/>
                </a:endParaRPr>
              </a:p>
            </p:txBody>
          </p:sp>
        </p:grpSp>
        <p:grpSp>
          <p:nvGrpSpPr>
            <p:cNvPr id="81" name="Group 80"/>
            <p:cNvGrpSpPr/>
            <p:nvPr/>
          </p:nvGrpSpPr>
          <p:grpSpPr>
            <a:xfrm>
              <a:off x="4582434" y="1221825"/>
              <a:ext cx="1641897" cy="723922"/>
              <a:chOff x="4585749" y="3566879"/>
              <a:chExt cx="1641897" cy="723922"/>
            </a:xfrm>
          </p:grpSpPr>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5749" y="3636603"/>
                <a:ext cx="620780" cy="620780"/>
              </a:xfrm>
              <a:prstGeom prst="rect">
                <a:avLst/>
              </a:prstGeom>
            </p:spPr>
          </p:pic>
          <p:sp>
            <p:nvSpPr>
              <p:cNvPr id="92" name="Shape 436"/>
              <p:cNvSpPr txBox="1"/>
              <p:nvPr/>
            </p:nvSpPr>
            <p:spPr>
              <a:xfrm>
                <a:off x="5311482" y="3566879"/>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smtClean="0">
                    <a:solidFill>
                      <a:srgbClr val="474747"/>
                    </a:solidFill>
                    <a:latin typeface="Arial"/>
                    <a:ea typeface="Arial"/>
                    <a:cs typeface="Arial"/>
                    <a:sym typeface="Arial"/>
                  </a:rPr>
                  <a:t>1. Roles </a:t>
                </a:r>
                <a:r>
                  <a:rPr lang="en-US" sz="1100" b="1" dirty="0">
                    <a:solidFill>
                      <a:srgbClr val="474747"/>
                    </a:solidFill>
                    <a:latin typeface="Arial"/>
                    <a:ea typeface="Arial"/>
                    <a:cs typeface="Arial"/>
                    <a:sym typeface="Arial"/>
                  </a:rPr>
                  <a:t>and Policy</a:t>
                </a:r>
              </a:p>
            </p:txBody>
          </p:sp>
        </p:grpSp>
        <p:grpSp>
          <p:nvGrpSpPr>
            <p:cNvPr id="82" name="Group 81"/>
            <p:cNvGrpSpPr/>
            <p:nvPr/>
          </p:nvGrpSpPr>
          <p:grpSpPr>
            <a:xfrm>
              <a:off x="6376552" y="1228715"/>
              <a:ext cx="1638213" cy="723922"/>
              <a:chOff x="6376552" y="1209346"/>
              <a:chExt cx="1638213" cy="723922"/>
            </a:xfrm>
          </p:grpSpPr>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552" y="1209346"/>
                <a:ext cx="620780" cy="620780"/>
              </a:xfrm>
              <a:prstGeom prst="rect">
                <a:avLst/>
              </a:prstGeom>
            </p:spPr>
          </p:pic>
          <p:sp>
            <p:nvSpPr>
              <p:cNvPr id="90" name="Shape 439"/>
              <p:cNvSpPr txBox="1"/>
              <p:nvPr/>
            </p:nvSpPr>
            <p:spPr>
              <a:xfrm>
                <a:off x="7098601" y="1209346"/>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5</a:t>
                </a:r>
                <a:r>
                  <a:rPr lang="en-US" sz="1100" b="1" dirty="0" smtClean="0">
                    <a:solidFill>
                      <a:srgbClr val="474747"/>
                    </a:solidFill>
                    <a:latin typeface="Arial"/>
                    <a:ea typeface="Arial"/>
                    <a:cs typeface="Arial"/>
                    <a:sym typeface="Arial"/>
                  </a:rPr>
                  <a:t>. Security </a:t>
                </a:r>
                <a:r>
                  <a:rPr lang="en-US" sz="1100" b="1" dirty="0">
                    <a:solidFill>
                      <a:srgbClr val="474747"/>
                    </a:solidFill>
                    <a:latin typeface="Arial"/>
                    <a:ea typeface="Arial"/>
                    <a:cs typeface="Arial"/>
                    <a:sym typeface="Arial"/>
                  </a:rPr>
                  <a:t>and Isolation</a:t>
                </a:r>
              </a:p>
            </p:txBody>
          </p:sp>
        </p:grpSp>
        <p:grpSp>
          <p:nvGrpSpPr>
            <p:cNvPr id="83" name="Group 82"/>
            <p:cNvGrpSpPr/>
            <p:nvPr/>
          </p:nvGrpSpPr>
          <p:grpSpPr>
            <a:xfrm>
              <a:off x="6376552" y="2903423"/>
              <a:ext cx="1638213" cy="620780"/>
              <a:chOff x="6376552" y="2013924"/>
              <a:chExt cx="1638213" cy="620780"/>
            </a:xfrm>
          </p:grpSpPr>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6552" y="2013924"/>
                <a:ext cx="620780" cy="620780"/>
              </a:xfrm>
              <a:prstGeom prst="rect">
                <a:avLst/>
              </a:prstGeom>
            </p:spPr>
          </p:pic>
          <p:sp>
            <p:nvSpPr>
              <p:cNvPr id="88" name="Shape 442"/>
              <p:cNvSpPr txBox="1"/>
              <p:nvPr/>
            </p:nvSpPr>
            <p:spPr>
              <a:xfrm>
                <a:off x="7098601" y="2129185"/>
                <a:ext cx="916164" cy="392176"/>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7</a:t>
                </a:r>
                <a:r>
                  <a:rPr lang="en-US" sz="1100" b="1" dirty="0" smtClean="0">
                    <a:solidFill>
                      <a:srgbClr val="474747"/>
                    </a:solidFill>
                    <a:latin typeface="Arial"/>
                    <a:ea typeface="Arial"/>
                    <a:cs typeface="Arial"/>
                    <a:sym typeface="Arial"/>
                  </a:rPr>
                  <a:t>. Scaling</a:t>
                </a:r>
                <a:endParaRPr lang="en-US" sz="1100" b="1" dirty="0">
                  <a:solidFill>
                    <a:srgbClr val="474747"/>
                  </a:solidFill>
                  <a:latin typeface="Arial"/>
                  <a:ea typeface="Arial"/>
                  <a:cs typeface="Arial"/>
                  <a:sym typeface="Arial"/>
                </a:endParaRPr>
              </a:p>
            </p:txBody>
          </p:sp>
        </p:grpSp>
        <p:grpSp>
          <p:nvGrpSpPr>
            <p:cNvPr id="84" name="Group 83"/>
            <p:cNvGrpSpPr/>
            <p:nvPr/>
          </p:nvGrpSpPr>
          <p:grpSpPr>
            <a:xfrm>
              <a:off x="6376552" y="2054091"/>
              <a:ext cx="1715297" cy="723922"/>
              <a:chOff x="6376552" y="2778013"/>
              <a:chExt cx="1715297" cy="723922"/>
            </a:xfrm>
          </p:grpSpPr>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6552" y="2824800"/>
                <a:ext cx="620780" cy="620780"/>
              </a:xfrm>
              <a:prstGeom prst="rect">
                <a:avLst/>
              </a:prstGeom>
            </p:spPr>
          </p:pic>
          <p:sp>
            <p:nvSpPr>
              <p:cNvPr id="86" name="Shape 445"/>
              <p:cNvSpPr txBox="1"/>
              <p:nvPr/>
            </p:nvSpPr>
            <p:spPr>
              <a:xfrm>
                <a:off x="7098600" y="2778013"/>
                <a:ext cx="993249"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6</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Blue-Green deployment</a:t>
                </a:r>
              </a:p>
            </p:txBody>
          </p:sp>
        </p:grpSp>
      </p:grpSp>
    </p:spTree>
    <p:extLst>
      <p:ext uri="{BB962C8B-B14F-4D97-AF65-F5344CB8AC3E}">
        <p14:creationId xmlns:p14="http://schemas.microsoft.com/office/powerpoint/2010/main" val="29776920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711" y="325437"/>
            <a:ext cx="8561011" cy="460374"/>
          </a:xfrm>
        </p:spPr>
        <p:txBody>
          <a:bodyPr/>
          <a:lstStyle/>
          <a:p>
            <a:r>
              <a:rPr lang="en-US" sz="2800" dirty="0" smtClean="0">
                <a:solidFill>
                  <a:schemeClr val="accent1"/>
                </a:solidFill>
              </a:rPr>
              <a:t>Comprehensive Visibility &amp; Administration</a:t>
            </a:r>
            <a:endParaRPr lang="en-US" sz="2800" dirty="0">
              <a:solidFill>
                <a:schemeClr val="accent1"/>
              </a:solidFill>
            </a:endParaRPr>
          </a:p>
        </p:txBody>
      </p:sp>
      <p:sp>
        <p:nvSpPr>
          <p:cNvPr id="3" name="Slide Number Placeholder 2"/>
          <p:cNvSpPr>
            <a:spLocks noGrp="1"/>
          </p:cNvSpPr>
          <p:nvPr>
            <p:ph type="sldNum" sz="quarter" idx="4294967295"/>
          </p:nvPr>
        </p:nvSpPr>
        <p:spPr>
          <a:xfrm>
            <a:off x="-1" y="4860925"/>
            <a:ext cx="466085" cy="274638"/>
          </a:xfrm>
          <a:prstGeom prst="rect">
            <a:avLst/>
          </a:prstGeom>
        </p:spPr>
        <p:txBody>
          <a:bodyPr/>
          <a:lstStyle/>
          <a:p>
            <a:fld id="{ADA07C09-8A41-3B46-A636-3955072BBB4F}" type="slidenum">
              <a:rPr lang="en-US" sz="1400" smtClean="0"/>
              <a:pPr/>
              <a:t>25</a:t>
            </a:fld>
            <a:endParaRPr lang="en-US" sz="1400" dirty="0"/>
          </a:p>
        </p:txBody>
      </p:sp>
      <p:pic>
        <p:nvPicPr>
          <p:cNvPr id="7" name="Picture 6" descr="installation-dashboard.png"/>
          <p:cNvPicPr>
            <a:picLocks noChangeAspect="1"/>
          </p:cNvPicPr>
          <p:nvPr/>
        </p:nvPicPr>
        <p:blipFill rotWithShape="1">
          <a:blip r:embed="rId3">
            <a:extLst>
              <a:ext uri="{28A0092B-C50C-407E-A947-70E740481C1C}">
                <a14:useLocalDpi xmlns:a14="http://schemas.microsoft.com/office/drawing/2010/main" val="0"/>
              </a:ext>
            </a:extLst>
          </a:blip>
          <a:srcRect r="24817" b="10433"/>
          <a:stretch/>
        </p:blipFill>
        <p:spPr>
          <a:xfrm>
            <a:off x="296799" y="1549458"/>
            <a:ext cx="4007481" cy="2675709"/>
          </a:xfrm>
          <a:prstGeom prst="rect">
            <a:avLst/>
          </a:prstGeom>
          <a:effectLst>
            <a:outerShdw blurRad="50800" dist="38100" dir="5400000" algn="t" rotWithShape="0">
              <a:prstClr val="black">
                <a:alpha val="40000"/>
              </a:prstClr>
            </a:outerShdw>
          </a:effectLst>
        </p:spPr>
      </p:pic>
      <p:pic>
        <p:nvPicPr>
          <p:cNvPr id="8" name="Picture 7" descr="pivotal-overview.png"/>
          <p:cNvPicPr>
            <a:picLocks noChangeAspect="1"/>
          </p:cNvPicPr>
          <p:nvPr/>
        </p:nvPicPr>
        <p:blipFill rotWithShape="1">
          <a:blip r:embed="rId4">
            <a:extLst>
              <a:ext uri="{28A0092B-C50C-407E-A947-70E740481C1C}">
                <a14:useLocalDpi xmlns:a14="http://schemas.microsoft.com/office/drawing/2010/main" val="0"/>
              </a:ext>
            </a:extLst>
          </a:blip>
          <a:srcRect t="5203" b="3737"/>
          <a:stretch/>
        </p:blipFill>
        <p:spPr>
          <a:xfrm>
            <a:off x="4539315" y="1561108"/>
            <a:ext cx="4388408" cy="2664059"/>
          </a:xfrm>
          <a:prstGeom prst="rect">
            <a:avLst/>
          </a:prstGeom>
          <a:effectLst>
            <a:outerShdw blurRad="50800" dist="38100" dir="5400000" algn="t" rotWithShape="0">
              <a:prstClr val="black">
                <a:alpha val="40000"/>
              </a:prstClr>
            </a:outerShdw>
          </a:effectLst>
        </p:spPr>
      </p:pic>
      <p:sp>
        <p:nvSpPr>
          <p:cNvPr id="9" name="TextBox 8"/>
          <p:cNvSpPr txBox="1"/>
          <p:nvPr/>
        </p:nvSpPr>
        <p:spPr>
          <a:xfrm>
            <a:off x="549618" y="4278297"/>
            <a:ext cx="3648362" cy="400110"/>
          </a:xfrm>
          <a:prstGeom prst="rect">
            <a:avLst/>
          </a:prstGeom>
          <a:noFill/>
        </p:spPr>
        <p:txBody>
          <a:bodyPr wrap="square" rtlCol="0">
            <a:spAutoFit/>
          </a:bodyPr>
          <a:lstStyle/>
          <a:p>
            <a:pPr algn="ctr"/>
            <a:r>
              <a:rPr lang="en-US" sz="2000" dirty="0" smtClean="0"/>
              <a:t>Operations Manager</a:t>
            </a:r>
          </a:p>
        </p:txBody>
      </p:sp>
      <p:sp>
        <p:nvSpPr>
          <p:cNvPr id="10" name="TextBox 9"/>
          <p:cNvSpPr txBox="1"/>
          <p:nvPr/>
        </p:nvSpPr>
        <p:spPr>
          <a:xfrm>
            <a:off x="4996183" y="4278297"/>
            <a:ext cx="3648362" cy="400110"/>
          </a:xfrm>
          <a:prstGeom prst="rect">
            <a:avLst/>
          </a:prstGeom>
          <a:noFill/>
        </p:spPr>
        <p:txBody>
          <a:bodyPr wrap="square" rtlCol="0">
            <a:spAutoFit/>
          </a:bodyPr>
          <a:lstStyle/>
          <a:p>
            <a:pPr algn="ctr"/>
            <a:r>
              <a:rPr lang="en-US" sz="2000" dirty="0" smtClean="0"/>
              <a:t>Applications Manager</a:t>
            </a:r>
          </a:p>
        </p:txBody>
      </p:sp>
    </p:spTree>
    <p:extLst>
      <p:ext uri="{BB962C8B-B14F-4D97-AF65-F5344CB8AC3E}">
        <p14:creationId xmlns:p14="http://schemas.microsoft.com/office/powerpoint/2010/main" val="33119499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26</a:t>
            </a:fld>
            <a:endParaRPr lang="en-US"/>
          </a:p>
        </p:txBody>
      </p:sp>
      <p:sp>
        <p:nvSpPr>
          <p:cNvPr id="7" name="Rectangle 6"/>
          <p:cNvSpPr/>
          <p:nvPr/>
        </p:nvSpPr>
        <p:spPr>
          <a:xfrm>
            <a:off x="1218866" y="151651"/>
            <a:ext cx="6824227" cy="2737974"/>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8" name="Picture 67"/>
          <p:cNvPicPr>
            <a:picLocks noChangeAspect="1"/>
          </p:cNvPicPr>
          <p:nvPr/>
        </p:nvPicPr>
        <p:blipFill>
          <a:blip r:embed="rId3"/>
          <a:stretch>
            <a:fillRect/>
          </a:stretch>
        </p:blipFill>
        <p:spPr>
          <a:xfrm>
            <a:off x="240966" y="217325"/>
            <a:ext cx="977900" cy="4305300"/>
          </a:xfrm>
          <a:prstGeom prst="rect">
            <a:avLst/>
          </a:prstGeom>
        </p:spPr>
      </p:pic>
      <p:grpSp>
        <p:nvGrpSpPr>
          <p:cNvPr id="70" name="Group 69"/>
          <p:cNvGrpSpPr/>
          <p:nvPr/>
        </p:nvGrpSpPr>
        <p:grpSpPr>
          <a:xfrm>
            <a:off x="4656320" y="277798"/>
            <a:ext cx="3198195" cy="2494038"/>
            <a:chOff x="4656320" y="277798"/>
            <a:chExt cx="3198195" cy="2494038"/>
          </a:xfrm>
        </p:grpSpPr>
        <p:pic>
          <p:nvPicPr>
            <p:cNvPr id="71" name="Picture 70"/>
            <p:cNvPicPr>
              <a:picLocks noChangeAspect="1"/>
            </p:cNvPicPr>
            <p:nvPr/>
          </p:nvPicPr>
          <p:blipFill>
            <a:blip r:embed="rId4"/>
            <a:stretch>
              <a:fillRect/>
            </a:stretch>
          </p:blipFill>
          <p:spPr>
            <a:xfrm>
              <a:off x="4656320" y="574736"/>
              <a:ext cx="3187700" cy="2197100"/>
            </a:xfrm>
            <a:prstGeom prst="rect">
              <a:avLst/>
            </a:prstGeom>
          </p:spPr>
        </p:pic>
        <p:sp>
          <p:nvSpPr>
            <p:cNvPr id="72" name="TextBox 71"/>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75" name="TextBox 74"/>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76" name="TextBox 75"/>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8" name="TextBox 77"/>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9" name="TextBox 78"/>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80" name="TextBox 79"/>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81" name="Picture 80"/>
            <p:cNvPicPr>
              <a:picLocks noChangeAspect="1"/>
            </p:cNvPicPr>
            <p:nvPr/>
          </p:nvPicPr>
          <p:blipFill>
            <a:blip r:embed="rId5"/>
            <a:stretch>
              <a:fillRect/>
            </a:stretch>
          </p:blipFill>
          <p:spPr>
            <a:xfrm>
              <a:off x="6211960" y="2153433"/>
              <a:ext cx="546100" cy="393700"/>
            </a:xfrm>
            <a:prstGeom prst="rect">
              <a:avLst/>
            </a:prstGeom>
          </p:spPr>
        </p:pic>
        <p:pic>
          <p:nvPicPr>
            <p:cNvPr id="82" name="Picture 81"/>
            <p:cNvPicPr>
              <a:picLocks noChangeAspect="1"/>
            </p:cNvPicPr>
            <p:nvPr/>
          </p:nvPicPr>
          <p:blipFill>
            <a:blip r:embed="rId6"/>
            <a:stretch>
              <a:fillRect/>
            </a:stretch>
          </p:blipFill>
          <p:spPr>
            <a:xfrm>
              <a:off x="6211960" y="1451684"/>
              <a:ext cx="546100" cy="393700"/>
            </a:xfrm>
            <a:prstGeom prst="rect">
              <a:avLst/>
            </a:prstGeom>
          </p:spPr>
        </p:pic>
        <p:pic>
          <p:nvPicPr>
            <p:cNvPr id="83" name="Picture 82"/>
            <p:cNvPicPr>
              <a:picLocks noChangeAspect="1"/>
            </p:cNvPicPr>
            <p:nvPr/>
          </p:nvPicPr>
          <p:blipFill>
            <a:blip r:embed="rId7"/>
            <a:stretch>
              <a:fillRect/>
            </a:stretch>
          </p:blipFill>
          <p:spPr>
            <a:xfrm>
              <a:off x="6211960" y="782322"/>
              <a:ext cx="546100" cy="393700"/>
            </a:xfrm>
            <a:prstGeom prst="rect">
              <a:avLst/>
            </a:prstGeom>
          </p:spPr>
        </p:pic>
        <p:sp>
          <p:nvSpPr>
            <p:cNvPr id="84" name="TextBox 83"/>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grpSp>
        <p:nvGrpSpPr>
          <p:cNvPr id="86" name="Group 85"/>
          <p:cNvGrpSpPr/>
          <p:nvPr/>
        </p:nvGrpSpPr>
        <p:grpSpPr>
          <a:xfrm>
            <a:off x="1265420" y="553742"/>
            <a:ext cx="3187700" cy="2197100"/>
            <a:chOff x="1265420" y="574736"/>
            <a:chExt cx="3187700" cy="2197100"/>
          </a:xfrm>
        </p:grpSpPr>
        <p:pic>
          <p:nvPicPr>
            <p:cNvPr id="87" name="Picture 86"/>
            <p:cNvPicPr>
              <a:picLocks noChangeAspect="1"/>
            </p:cNvPicPr>
            <p:nvPr/>
          </p:nvPicPr>
          <p:blipFill>
            <a:blip r:embed="rId4"/>
            <a:stretch>
              <a:fillRect/>
            </a:stretch>
          </p:blipFill>
          <p:spPr>
            <a:xfrm>
              <a:off x="1265420" y="574736"/>
              <a:ext cx="3187700" cy="2197100"/>
            </a:xfrm>
            <a:prstGeom prst="rect">
              <a:avLst/>
            </a:prstGeom>
          </p:spPr>
        </p:pic>
        <p:sp>
          <p:nvSpPr>
            <p:cNvPr id="88" name="TextBox 87"/>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89" name="TextBox 88"/>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90" name="TextBox 89"/>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91" name="Picture 90"/>
            <p:cNvPicPr>
              <a:picLocks noChangeAspect="1"/>
            </p:cNvPicPr>
            <p:nvPr/>
          </p:nvPicPr>
          <p:blipFill>
            <a:blip r:embed="rId8"/>
            <a:stretch>
              <a:fillRect/>
            </a:stretch>
          </p:blipFill>
          <p:spPr>
            <a:xfrm>
              <a:off x="3480758" y="1469415"/>
              <a:ext cx="642620" cy="433070"/>
            </a:xfrm>
            <a:prstGeom prst="rect">
              <a:avLst/>
            </a:prstGeom>
          </p:spPr>
        </p:pic>
        <p:pic>
          <p:nvPicPr>
            <p:cNvPr id="92" name="Picture 91"/>
            <p:cNvPicPr>
              <a:picLocks noChangeAspect="1"/>
            </p:cNvPicPr>
            <p:nvPr/>
          </p:nvPicPr>
          <p:blipFill>
            <a:blip r:embed="rId9"/>
            <a:stretch>
              <a:fillRect/>
            </a:stretch>
          </p:blipFill>
          <p:spPr>
            <a:xfrm>
              <a:off x="2746827" y="1453012"/>
              <a:ext cx="586740" cy="447040"/>
            </a:xfrm>
            <a:prstGeom prst="rect">
              <a:avLst/>
            </a:prstGeom>
          </p:spPr>
        </p:pic>
        <p:pic>
          <p:nvPicPr>
            <p:cNvPr id="93" name="Picture 92" descr="Java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94" name="Picture 93" descr="microsoft_.net_.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95" name="Picture 94" descr="nodej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96" name="Picture 95"/>
            <p:cNvPicPr>
              <a:picLocks noChangeAspect="1"/>
            </p:cNvPicPr>
            <p:nvPr/>
          </p:nvPicPr>
          <p:blipFill>
            <a:blip r:embed="rId13"/>
            <a:stretch>
              <a:fillRect/>
            </a:stretch>
          </p:blipFill>
          <p:spPr>
            <a:xfrm>
              <a:off x="4020470" y="967687"/>
              <a:ext cx="190500" cy="50800"/>
            </a:xfrm>
            <a:prstGeom prst="rect">
              <a:avLst/>
            </a:prstGeom>
          </p:spPr>
        </p:pic>
        <p:sp>
          <p:nvSpPr>
            <p:cNvPr id="97" name="Oval 96"/>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98" name="Oval 97"/>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99" name="Oval 98"/>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11" name="TextBox 11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85" name="Rectangle 84"/>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p:cNvGrpSpPr/>
          <p:nvPr/>
        </p:nvGrpSpPr>
        <p:grpSpPr>
          <a:xfrm>
            <a:off x="1265420" y="3046398"/>
            <a:ext cx="6578600" cy="1827766"/>
            <a:chOff x="1265420" y="3046398"/>
            <a:chExt cx="6578600" cy="1827766"/>
          </a:xfrm>
        </p:grpSpPr>
        <p:grpSp>
          <p:nvGrpSpPr>
            <p:cNvPr id="43" name="Group 42"/>
            <p:cNvGrpSpPr/>
            <p:nvPr/>
          </p:nvGrpSpPr>
          <p:grpSpPr>
            <a:xfrm>
              <a:off x="1265420" y="3046398"/>
              <a:ext cx="6578600" cy="1422400"/>
              <a:chOff x="1265420" y="3046398"/>
              <a:chExt cx="6578600" cy="1422400"/>
            </a:xfrm>
          </p:grpSpPr>
          <p:pic>
            <p:nvPicPr>
              <p:cNvPr id="44" name="Picture 43"/>
              <p:cNvPicPr>
                <a:picLocks noChangeAspect="1"/>
              </p:cNvPicPr>
              <p:nvPr/>
            </p:nvPicPr>
            <p:blipFill>
              <a:blip r:embed="rId14"/>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4" name="TextBox 63"/>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5" name="Picture 64"/>
              <p:cNvPicPr>
                <a:picLocks noChangeAspect="1"/>
              </p:cNvPicPr>
              <p:nvPr/>
            </p:nvPicPr>
            <p:blipFill>
              <a:blip r:embed="rId16"/>
              <a:stretch>
                <a:fillRect/>
              </a:stretch>
            </p:blipFill>
            <p:spPr>
              <a:xfrm>
                <a:off x="4730136" y="3886190"/>
                <a:ext cx="596900" cy="355600"/>
              </a:xfrm>
              <a:prstGeom prst="rect">
                <a:avLst/>
              </a:prstGeom>
            </p:spPr>
          </p:pic>
          <p:pic>
            <p:nvPicPr>
              <p:cNvPr id="66" name="Picture 65"/>
              <p:cNvPicPr>
                <a:picLocks noChangeAspect="1"/>
              </p:cNvPicPr>
              <p:nvPr/>
            </p:nvPicPr>
            <p:blipFill>
              <a:blip r:embed="rId17"/>
              <a:stretch>
                <a:fillRect/>
              </a:stretch>
            </p:blipFill>
            <p:spPr>
              <a:xfrm>
                <a:off x="6447324" y="3152533"/>
                <a:ext cx="444500" cy="469900"/>
              </a:xfrm>
              <a:prstGeom prst="rect">
                <a:avLst/>
              </a:prstGeom>
            </p:spPr>
          </p:pic>
        </p:grpSp>
        <p:pic>
          <p:nvPicPr>
            <p:cNvPr id="67" name="Picture 66"/>
            <p:cNvPicPr>
              <a:picLocks noChangeAspect="1"/>
            </p:cNvPicPr>
            <p:nvPr/>
          </p:nvPicPr>
          <p:blipFill>
            <a:blip r:embed="rId18"/>
            <a:stretch>
              <a:fillRect/>
            </a:stretch>
          </p:blipFill>
          <p:spPr>
            <a:xfrm>
              <a:off x="2000460" y="4416964"/>
              <a:ext cx="4940300" cy="457200"/>
            </a:xfrm>
            <a:prstGeom prst="rect">
              <a:avLst/>
            </a:prstGeom>
          </p:spPr>
        </p:pic>
        <p:pic>
          <p:nvPicPr>
            <p:cNvPr id="69" name="Picture 68"/>
            <p:cNvPicPr>
              <a:picLocks noChangeAspect="1"/>
            </p:cNvPicPr>
            <p:nvPr/>
          </p:nvPicPr>
          <p:blipFill>
            <a:blip r:embed="rId19"/>
            <a:stretch>
              <a:fillRect/>
            </a:stretch>
          </p:blipFill>
          <p:spPr>
            <a:xfrm>
              <a:off x="2730609" y="3282254"/>
              <a:ext cx="336760" cy="298191"/>
            </a:xfrm>
            <a:prstGeom prst="rect">
              <a:avLst/>
            </a:prstGeom>
          </p:spPr>
        </p:pic>
      </p:grpSp>
      <p:sp>
        <p:nvSpPr>
          <p:cNvPr id="100" name="Rounded Rectangle 99"/>
          <p:cNvSpPr>
            <a:spLocks noChangeAspect="1"/>
          </p:cNvSpPr>
          <p:nvPr/>
        </p:nvSpPr>
        <p:spPr>
          <a:xfrm>
            <a:off x="1265420" y="3056927"/>
            <a:ext cx="6589095" cy="1411871"/>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95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iStock_000006656924Large_frei-300x3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89" y="3223423"/>
            <a:ext cx="772558" cy="772558"/>
          </a:xfrm>
          <a:prstGeom prst="rect">
            <a:avLst/>
          </a:prstGeom>
        </p:spPr>
      </p:pic>
      <p:sp>
        <p:nvSpPr>
          <p:cNvPr id="2" name="Title 1"/>
          <p:cNvSpPr>
            <a:spLocks noGrp="1"/>
          </p:cNvSpPr>
          <p:nvPr>
            <p:ph type="title"/>
          </p:nvPr>
        </p:nvSpPr>
        <p:spPr/>
        <p:txBody>
          <a:bodyPr/>
          <a:lstStyle/>
          <a:p>
            <a:pPr algn="ctr"/>
            <a:r>
              <a:rPr lang="en-US" dirty="0" smtClean="0"/>
              <a:t>Each </a:t>
            </a:r>
            <a:r>
              <a:rPr lang="en-US" dirty="0"/>
              <a:t>Layer</a:t>
            </a:r>
            <a:r>
              <a:rPr lang="en-US" dirty="0" smtClean="0"/>
              <a:t> Upgradable with No Downtime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27</a:t>
            </a:fld>
            <a:endParaRPr lang="en-US"/>
          </a:p>
        </p:txBody>
      </p:sp>
      <p:sp>
        <p:nvSpPr>
          <p:cNvPr id="7" name="Shape 1040"/>
          <p:cNvSpPr/>
          <p:nvPr/>
        </p:nvSpPr>
        <p:spPr>
          <a:xfrm>
            <a:off x="1365760" y="1069702"/>
            <a:ext cx="3066335" cy="2540000"/>
          </a:xfrm>
          <a:prstGeom prst="roundRect">
            <a:avLst>
              <a:gd name="adj" fmla="val 7665"/>
            </a:avLst>
          </a:prstGeom>
          <a:noFill/>
          <a:ln w="19050" cap="flat" cmpd="sng">
            <a:solidFill>
              <a:schemeClr val="bg1">
                <a:lumMod val="65000"/>
              </a:schemeClr>
            </a:solidFill>
            <a:prstDash val="dash"/>
            <a:round/>
            <a:headEnd type="none" w="med" len="med"/>
            <a:tailEnd type="none" w="med" len="med"/>
          </a:ln>
        </p:spPr>
        <p:txBody>
          <a:bodyPr vert="wordArtVert"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 name="Shape 1041"/>
          <p:cNvSpPr/>
          <p:nvPr/>
        </p:nvSpPr>
        <p:spPr>
          <a:xfrm>
            <a:off x="1738547" y="1974577"/>
            <a:ext cx="2635249" cy="698500"/>
          </a:xfrm>
          <a:prstGeom prst="roundRect">
            <a:avLst>
              <a:gd name="adj" fmla="val 16667"/>
            </a:avLst>
          </a:prstGeom>
          <a:solidFill>
            <a:schemeClr val="accent2"/>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App R</a:t>
            </a:r>
            <a:r>
              <a:rPr lang="en-US" sz="1800" b="0" i="0" u="none" strike="noStrike" cap="none" baseline="0" dirty="0" smtClean="0">
                <a:solidFill>
                  <a:schemeClr val="lt1"/>
                </a:solidFill>
                <a:latin typeface="Arial"/>
                <a:ea typeface="Arial"/>
                <a:cs typeface="Arial"/>
                <a:sym typeface="Arial"/>
              </a:rPr>
              <a:t>untime*</a:t>
            </a:r>
            <a:endParaRPr lang="en-US" sz="1800" b="0" i="0" u="none" strike="noStrike" cap="none" baseline="0" dirty="0">
              <a:solidFill>
                <a:schemeClr val="lt1"/>
              </a:solidFill>
              <a:latin typeface="Arial"/>
              <a:ea typeface="Arial"/>
              <a:cs typeface="Arial"/>
              <a:sym typeface="Arial"/>
            </a:endParaRPr>
          </a:p>
        </p:txBody>
      </p:sp>
      <p:sp>
        <p:nvSpPr>
          <p:cNvPr id="9" name="Shape 1042"/>
          <p:cNvSpPr/>
          <p:nvPr/>
        </p:nvSpPr>
        <p:spPr>
          <a:xfrm>
            <a:off x="1738547" y="2825477"/>
            <a:ext cx="2635249" cy="698500"/>
          </a:xfrm>
          <a:prstGeom prst="roundRect">
            <a:avLst>
              <a:gd name="adj" fmla="val 16667"/>
            </a:avLst>
          </a:prstGeom>
          <a:solidFill>
            <a:schemeClr val="accent1"/>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smtClean="0">
                <a:solidFill>
                  <a:schemeClr val="lt1"/>
                </a:solidFill>
              </a:rPr>
              <a:t>File system mapping</a:t>
            </a:r>
            <a:endParaRPr lang="en-US" sz="1800" dirty="0">
              <a:solidFill>
                <a:schemeClr val="lt1"/>
              </a:solidFill>
            </a:endParaRPr>
          </a:p>
        </p:txBody>
      </p:sp>
      <p:sp>
        <p:nvSpPr>
          <p:cNvPr id="10" name="Shape 1043"/>
          <p:cNvSpPr/>
          <p:nvPr/>
        </p:nvSpPr>
        <p:spPr>
          <a:xfrm>
            <a:off x="1738547" y="1142727"/>
            <a:ext cx="2635249" cy="698500"/>
          </a:xfrm>
          <a:prstGeom prst="roundRect">
            <a:avLst>
              <a:gd name="adj" fmla="val 16667"/>
            </a:avLst>
          </a:prstGeom>
          <a:solidFill>
            <a:schemeClr val="tx2"/>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a:t>
            </a:r>
            <a:r>
              <a:rPr lang="en-US" sz="1800" b="0" i="0" u="none" strike="noStrike" cap="none" baseline="0" dirty="0" smtClean="0">
                <a:solidFill>
                  <a:schemeClr val="lt1"/>
                </a:solidFill>
                <a:latin typeface="Arial"/>
                <a:ea typeface="Arial"/>
                <a:cs typeface="Arial"/>
                <a:sym typeface="Arial"/>
              </a:rPr>
              <a:t>pplication</a:t>
            </a:r>
            <a:endParaRPr lang="en-US" sz="1800" b="0" i="0" u="none" strike="noStrike" cap="none" baseline="0" dirty="0">
              <a:solidFill>
                <a:schemeClr val="lt1"/>
              </a:solidFill>
              <a:latin typeface="Arial"/>
              <a:ea typeface="Arial"/>
              <a:cs typeface="Arial"/>
              <a:sym typeface="Arial"/>
            </a:endParaRPr>
          </a:p>
        </p:txBody>
      </p:sp>
      <p:sp>
        <p:nvSpPr>
          <p:cNvPr id="11" name="Shape 1045"/>
          <p:cNvSpPr/>
          <p:nvPr/>
        </p:nvSpPr>
        <p:spPr>
          <a:xfrm>
            <a:off x="1228106" y="3685901"/>
            <a:ext cx="3414450" cy="698500"/>
          </a:xfrm>
          <a:prstGeom prst="roundRect">
            <a:avLst>
              <a:gd name="adj" fmla="val 16667"/>
            </a:avLst>
          </a:prstGeom>
          <a:solidFill>
            <a:schemeClr val="accent3"/>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rPr>
              <a:t>Linux host &amp; kernel</a:t>
            </a:r>
          </a:p>
        </p:txBody>
      </p:sp>
      <p:sp>
        <p:nvSpPr>
          <p:cNvPr id="12" name="Shape 1053"/>
          <p:cNvSpPr/>
          <p:nvPr/>
        </p:nvSpPr>
        <p:spPr>
          <a:xfrm>
            <a:off x="4988224" y="2825477"/>
            <a:ext cx="210276" cy="1558924"/>
          </a:xfrm>
          <a:prstGeom prst="rightBrace">
            <a:avLst>
              <a:gd name="adj1" fmla="val 38837"/>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7" name="Rectangle 16"/>
          <p:cNvSpPr/>
          <p:nvPr/>
        </p:nvSpPr>
        <p:spPr>
          <a:xfrm>
            <a:off x="5742091" y="1566713"/>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Blue-Green deploy</a:t>
            </a:r>
            <a:endParaRPr lang="en-US" sz="1600" dirty="0">
              <a:solidFill>
                <a:schemeClr val="tx2"/>
              </a:solidFill>
            </a:endParaRPr>
          </a:p>
        </p:txBody>
      </p:sp>
      <p:sp>
        <p:nvSpPr>
          <p:cNvPr id="19" name="Rectangle 18"/>
          <p:cNvSpPr/>
          <p:nvPr/>
        </p:nvSpPr>
        <p:spPr>
          <a:xfrm>
            <a:off x="5742091" y="3310185"/>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Canary style deploy</a:t>
            </a:r>
            <a:endParaRPr lang="en-US" sz="1600" dirty="0">
              <a:solidFill>
                <a:schemeClr val="tx2"/>
              </a:solidFill>
            </a:endParaRPr>
          </a:p>
        </p:txBody>
      </p:sp>
      <p:sp>
        <p:nvSpPr>
          <p:cNvPr id="37" name="Shape 1055"/>
          <p:cNvSpPr/>
          <p:nvPr/>
        </p:nvSpPr>
        <p:spPr>
          <a:xfrm>
            <a:off x="4988224" y="1125254"/>
            <a:ext cx="210276" cy="1547823"/>
          </a:xfrm>
          <a:prstGeom prst="rightBrace">
            <a:avLst>
              <a:gd name="adj1" fmla="val 44938"/>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690" y="1629471"/>
            <a:ext cx="466401" cy="466401"/>
          </a:xfrm>
          <a:prstGeom prst="rect">
            <a:avLst/>
          </a:prstGeom>
        </p:spPr>
      </p:pic>
      <p:sp>
        <p:nvSpPr>
          <p:cNvPr id="6" name="TextBox 5"/>
          <p:cNvSpPr txBox="1"/>
          <p:nvPr/>
        </p:nvSpPr>
        <p:spPr>
          <a:xfrm>
            <a:off x="1142890" y="4686621"/>
            <a:ext cx="6261725" cy="261610"/>
          </a:xfrm>
          <a:prstGeom prst="rect">
            <a:avLst/>
          </a:prstGeom>
          <a:noFill/>
        </p:spPr>
        <p:txBody>
          <a:bodyPr wrap="none" rtlCol="0">
            <a:spAutoFit/>
          </a:bodyPr>
          <a:lstStyle/>
          <a:p>
            <a:r>
              <a:rPr lang="en-US" sz="1100" dirty="0" smtClean="0"/>
              <a:t>* e.g. Embedded webserver, app configurations, JRE, agents for services packaged as </a:t>
            </a:r>
            <a:r>
              <a:rPr lang="en-US" sz="1100" dirty="0" err="1" smtClean="0"/>
              <a:t>buildpacks</a:t>
            </a:r>
            <a:r>
              <a:rPr lang="en-US" sz="1100" dirty="0" smtClean="0"/>
              <a:t>  </a:t>
            </a:r>
            <a:endParaRPr lang="en-US" sz="1100" dirty="0"/>
          </a:p>
        </p:txBody>
      </p:sp>
      <p:sp>
        <p:nvSpPr>
          <p:cNvPr id="20" name="TextBox 19"/>
          <p:cNvSpPr txBox="1"/>
          <p:nvPr/>
        </p:nvSpPr>
        <p:spPr>
          <a:xfrm>
            <a:off x="1365759" y="1294163"/>
            <a:ext cx="369332" cy="2171200"/>
          </a:xfrm>
          <a:prstGeom prst="rect">
            <a:avLst/>
          </a:prstGeom>
          <a:noFill/>
        </p:spPr>
        <p:txBody>
          <a:bodyPr vert="wordArtVert" wrap="square" rtlCol="0">
            <a:spAutoFit/>
          </a:bodyPr>
          <a:lstStyle/>
          <a:p>
            <a:r>
              <a:rPr lang="en-US" sz="1200" dirty="0" smtClean="0">
                <a:solidFill>
                  <a:schemeClr val="tx1">
                    <a:lumMod val="50000"/>
                    <a:lumOff val="50000"/>
                  </a:schemeClr>
                </a:solidFill>
                <a:latin typeface="Arial"/>
                <a:cs typeface="Arial"/>
              </a:rPr>
              <a:t>C o n t a i n e r</a:t>
            </a:r>
            <a:endParaRPr lang="en-US" sz="1200" dirty="0">
              <a:solidFill>
                <a:schemeClr val="tx1">
                  <a:lumMod val="50000"/>
                  <a:lumOff val="50000"/>
                </a:schemeClr>
              </a:solidFill>
              <a:latin typeface="Arial"/>
              <a:cs typeface="Arial"/>
            </a:endParaRPr>
          </a:p>
        </p:txBody>
      </p:sp>
      <p:sp>
        <p:nvSpPr>
          <p:cNvPr id="5" name="Rectangle 4"/>
          <p:cNvSpPr/>
          <p:nvPr/>
        </p:nvSpPr>
        <p:spPr>
          <a:xfrm>
            <a:off x="9144000" y="1934413"/>
            <a:ext cx="263289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How do they patch and upgrade today? </a:t>
            </a:r>
          </a:p>
          <a:p>
            <a:pPr marL="285750" indent="-285750">
              <a:buFont typeface="Arial"/>
              <a:buChar char="•"/>
            </a:pPr>
            <a:r>
              <a:rPr lang="en-US" sz="1400" dirty="0"/>
              <a:t>Do they do blue green deployments? </a:t>
            </a:r>
          </a:p>
          <a:p>
            <a:pPr marL="285750" indent="-285750">
              <a:buFont typeface="Arial"/>
              <a:buChar char="•"/>
            </a:pPr>
            <a:r>
              <a:rPr lang="en-US" sz="1400" dirty="0"/>
              <a:t>Are there any penalties to downtime or SLAs they are trying to meet? </a:t>
            </a:r>
          </a:p>
        </p:txBody>
      </p:sp>
    </p:spTree>
    <p:extLst>
      <p:ext uri="{BB962C8B-B14F-4D97-AF65-F5344CB8AC3E}">
        <p14:creationId xmlns:p14="http://schemas.microsoft.com/office/powerpoint/2010/main" val="21795290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3" name="Picture 2" descr="iphoneWhite-incexc-blank.jpg"/>
          <p:cNvPicPr>
            <a:picLocks noChangeAspect="1"/>
          </p:cNvPicPr>
          <p:nvPr/>
        </p:nvPicPr>
        <p:blipFill rotWithShape="1">
          <a:blip r:embed="rId3">
            <a:extLst>
              <a:ext uri="{28A0092B-C50C-407E-A947-70E740481C1C}">
                <a14:useLocalDpi xmlns:a14="http://schemas.microsoft.com/office/drawing/2010/main" val="0"/>
              </a:ext>
            </a:extLst>
          </a:blip>
          <a:srcRect l="20861" t="-2291" r="19426" b="55647"/>
          <a:stretch/>
        </p:blipFill>
        <p:spPr>
          <a:xfrm>
            <a:off x="1032477" y="-108122"/>
            <a:ext cx="6722989" cy="5251622"/>
          </a:xfrm>
          <a:prstGeom prst="rect">
            <a:avLst/>
          </a:prstGeom>
        </p:spPr>
      </p:pic>
      <p:pic>
        <p:nvPicPr>
          <p:cNvPr id="842" name="Shape 842"/>
          <p:cNvPicPr preferRelativeResize="0"/>
          <p:nvPr/>
        </p:nvPicPr>
        <p:blipFill rotWithShape="1">
          <a:blip r:embed="rId4">
            <a:alphaModFix/>
          </a:blip>
          <a:srcRect/>
          <a:stretch/>
        </p:blipFill>
        <p:spPr>
          <a:xfrm>
            <a:off x="5472807" y="3643580"/>
            <a:ext cx="894656" cy="894656"/>
          </a:xfrm>
          <a:prstGeom prst="rect">
            <a:avLst/>
          </a:prstGeom>
          <a:noFill/>
          <a:ln>
            <a:noFill/>
          </a:ln>
        </p:spPr>
      </p:pic>
      <p:sp>
        <p:nvSpPr>
          <p:cNvPr id="4" name="Rectangle 3"/>
          <p:cNvSpPr/>
          <p:nvPr/>
        </p:nvSpPr>
        <p:spPr>
          <a:xfrm>
            <a:off x="1577535" y="446505"/>
            <a:ext cx="5308059" cy="2867562"/>
          </a:xfrm>
          <a:prstGeom prst="rect">
            <a:avLst/>
          </a:prstGeom>
          <a:gradFill flip="none" rotWithShape="1">
            <a:gsLst>
              <a:gs pos="0">
                <a:schemeClr val="bg1"/>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4" name="Shape 844"/>
          <p:cNvPicPr preferRelativeResize="0"/>
          <p:nvPr/>
        </p:nvPicPr>
        <p:blipFill rotWithShape="1">
          <a:blip r:embed="rId5">
            <a:alphaModFix/>
          </a:blip>
          <a:srcRect/>
          <a:stretch/>
        </p:blipFill>
        <p:spPr>
          <a:xfrm>
            <a:off x="2155747" y="2298402"/>
            <a:ext cx="4278920" cy="1577513"/>
          </a:xfrm>
          <a:prstGeom prst="rect">
            <a:avLst/>
          </a:prstGeom>
          <a:solidFill>
            <a:schemeClr val="lt1"/>
          </a:solidFill>
          <a:ln w="25400" cap="flat" cmpd="sng">
            <a:noFill/>
            <a:prstDash val="solid"/>
            <a:round/>
            <a:headEnd type="none" w="med" len="med"/>
            <a:tailEnd type="none" w="med" len="med"/>
          </a:ln>
        </p:spPr>
      </p:pic>
      <p:sp>
        <p:nvSpPr>
          <p:cNvPr id="8" name="Title 1"/>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1"/>
                </a:solidFill>
                <a:latin typeface="Helvetica Neue"/>
                <a:ea typeface="Helvetica Neue"/>
                <a:cs typeface="Helvetica Neue"/>
                <a:sym typeface="Helvetica Neue"/>
              </a:rPr>
              <a:t>Patch With Rolling Deploys</a:t>
            </a:r>
            <a:endParaRPr lang="en-US" sz="2800" b="1" dirty="0">
              <a:solidFill>
                <a:schemeClr val="accent1"/>
              </a:solidFill>
              <a:latin typeface="+mn-lt"/>
            </a:endParaRPr>
          </a:p>
        </p:txBody>
      </p:sp>
    </p:spTree>
    <p:extLst>
      <p:ext uri="{BB962C8B-B14F-4D97-AF65-F5344CB8AC3E}">
        <p14:creationId xmlns:p14="http://schemas.microsoft.com/office/powerpoint/2010/main" val="3715876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 name="Title 1"/>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1"/>
                </a:solidFill>
                <a:latin typeface="Helvetica Neue"/>
                <a:ea typeface="Helvetica Neue"/>
                <a:cs typeface="Helvetica Neue"/>
                <a:sym typeface="Helvetica Neue"/>
              </a:rPr>
              <a:t>Vulnerabilities in </a:t>
            </a:r>
            <a:r>
              <a:rPr lang="en-US" sz="2800" b="1" dirty="0" err="1" smtClean="0">
                <a:solidFill>
                  <a:schemeClr val="accent1"/>
                </a:solidFill>
                <a:latin typeface="Helvetica Neue"/>
                <a:ea typeface="Helvetica Neue"/>
                <a:cs typeface="Helvetica Neue"/>
                <a:sym typeface="Helvetica Neue"/>
              </a:rPr>
              <a:t>Docker</a:t>
            </a:r>
            <a:r>
              <a:rPr lang="en-US" sz="2800" b="1" dirty="0" smtClean="0">
                <a:solidFill>
                  <a:schemeClr val="accent1"/>
                </a:solidFill>
                <a:latin typeface="Helvetica Neue"/>
                <a:ea typeface="Helvetica Neue"/>
                <a:cs typeface="Helvetica Neue"/>
                <a:sym typeface="Helvetica Neue"/>
              </a:rPr>
              <a:t> images</a:t>
            </a:r>
            <a:endParaRPr lang="en-US" sz="2800" b="1" dirty="0">
              <a:solidFill>
                <a:schemeClr val="accent1"/>
              </a:solidFill>
              <a:latin typeface="+mn-lt"/>
            </a:endParaRPr>
          </a:p>
        </p:txBody>
      </p:sp>
      <p:pic>
        <p:nvPicPr>
          <p:cNvPr id="5" name="Picture 4" descr="dockerhub-official-vulnerabilit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33" y="1275742"/>
            <a:ext cx="4584192" cy="2755392"/>
          </a:xfrm>
          <a:prstGeom prst="rect">
            <a:avLst/>
          </a:prstGeom>
        </p:spPr>
      </p:pic>
      <p:pic>
        <p:nvPicPr>
          <p:cNvPr id="6" name="Picture 5" descr="dockerhub-official-vulnerabilities-2.png"/>
          <p:cNvPicPr>
            <a:picLocks noChangeAspect="1"/>
          </p:cNvPicPr>
          <p:nvPr/>
        </p:nvPicPr>
        <p:blipFill rotWithShape="1">
          <a:blip r:embed="rId4">
            <a:extLst>
              <a:ext uri="{28A0092B-C50C-407E-A947-70E740481C1C}">
                <a14:useLocalDpi xmlns:a14="http://schemas.microsoft.com/office/drawing/2010/main" val="0"/>
              </a:ext>
            </a:extLst>
          </a:blip>
          <a:srcRect l="-9854" r="19031"/>
          <a:stretch/>
        </p:blipFill>
        <p:spPr>
          <a:xfrm>
            <a:off x="4466700" y="1275742"/>
            <a:ext cx="4163515" cy="2755392"/>
          </a:xfrm>
          <a:prstGeom prst="rect">
            <a:avLst/>
          </a:prstGeom>
        </p:spPr>
      </p:pic>
      <p:pic>
        <p:nvPicPr>
          <p:cNvPr id="7" name="Picture 6" descr="Screen Shot 2016-07-27 at 4.38.46 PM.png"/>
          <p:cNvPicPr>
            <a:picLocks noChangeAspect="1"/>
          </p:cNvPicPr>
          <p:nvPr/>
        </p:nvPicPr>
        <p:blipFill>
          <a:blip r:embed="rId5">
            <a:alphaModFix amt="75000"/>
            <a:extLst>
              <a:ext uri="{28A0092B-C50C-407E-A947-70E740481C1C}">
                <a14:useLocalDpi xmlns:a14="http://schemas.microsoft.com/office/drawing/2010/main" val="0"/>
              </a:ext>
            </a:extLst>
          </a:blip>
          <a:stretch>
            <a:fillRect/>
          </a:stretch>
        </p:blipFill>
        <p:spPr>
          <a:xfrm>
            <a:off x="-9715" y="1955800"/>
            <a:ext cx="9144000" cy="1229895"/>
          </a:xfrm>
          <a:prstGeom prst="rect">
            <a:avLst/>
          </a:prstGeom>
        </p:spPr>
      </p:pic>
    </p:spTree>
    <p:extLst>
      <p:ext uri="{BB962C8B-B14F-4D97-AF65-F5344CB8AC3E}">
        <p14:creationId xmlns:p14="http://schemas.microsoft.com/office/powerpoint/2010/main" val="3575480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Shape 1233"/>
          <p:cNvSpPr txBox="1">
            <a:spLocks noGrp="1"/>
          </p:cNvSpPr>
          <p:nvPr>
            <p:ph type="title"/>
          </p:nvPr>
        </p:nvSpPr>
        <p:spPr>
          <a:xfrm>
            <a:off x="612648" y="171451"/>
            <a:ext cx="8153399" cy="74294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a:solidFill>
                  <a:schemeClr val="dk2"/>
                </a:solidFill>
                <a:latin typeface="Questrial"/>
                <a:ea typeface="Questrial"/>
                <a:cs typeface="Questrial"/>
                <a:sym typeface="Questrial"/>
              </a:rPr>
              <a:t>PCF Architecture</a:t>
            </a:r>
          </a:p>
        </p:txBody>
      </p:sp>
      <p:pic>
        <p:nvPicPr>
          <p:cNvPr id="1234" name="Shape 1234"/>
          <p:cNvPicPr preferRelativeResize="0"/>
          <p:nvPr/>
        </p:nvPicPr>
        <p:blipFill rotWithShape="1">
          <a:blip r:embed="rId3">
            <a:alphaModFix/>
          </a:blip>
          <a:srcRect/>
          <a:stretch/>
        </p:blipFill>
        <p:spPr>
          <a:xfrm>
            <a:off x="710549" y="1291969"/>
            <a:ext cx="7722900" cy="3672224"/>
          </a:xfrm>
          <a:prstGeom prst="rect">
            <a:avLst/>
          </a:prstGeom>
          <a:noFill/>
          <a:ln>
            <a:noFill/>
          </a:ln>
        </p:spPr>
      </p:pic>
    </p:spTree>
    <p:extLst>
      <p:ext uri="{BB962C8B-B14F-4D97-AF65-F5344CB8AC3E}">
        <p14:creationId xmlns:p14="http://schemas.microsoft.com/office/powerpoint/2010/main" val="85738663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30</a:t>
            </a:fld>
            <a:endParaRPr lang="en-US"/>
          </a:p>
        </p:txBody>
      </p:sp>
      <p:pic>
        <p:nvPicPr>
          <p:cNvPr id="3" name="Picture 2"/>
          <p:cNvPicPr>
            <a:picLocks noChangeAspect="1"/>
          </p:cNvPicPr>
          <p:nvPr/>
        </p:nvPicPr>
        <p:blipFill>
          <a:blip r:embed="rId2"/>
          <a:stretch>
            <a:fillRect/>
          </a:stretch>
        </p:blipFill>
        <p:spPr>
          <a:xfrm>
            <a:off x="3090575" y="1193800"/>
            <a:ext cx="6070600" cy="2743200"/>
          </a:xfrm>
          <a:prstGeom prst="rect">
            <a:avLst/>
          </a:prstGeom>
        </p:spPr>
      </p:pic>
      <p:pic>
        <p:nvPicPr>
          <p:cNvPr id="4" name="Picture 3"/>
          <p:cNvPicPr>
            <a:picLocks noChangeAspect="1"/>
          </p:cNvPicPr>
          <p:nvPr/>
        </p:nvPicPr>
        <p:blipFill>
          <a:blip r:embed="rId3"/>
          <a:stretch>
            <a:fillRect/>
          </a:stretch>
        </p:blipFill>
        <p:spPr>
          <a:xfrm>
            <a:off x="617818" y="673100"/>
            <a:ext cx="2755900" cy="3797300"/>
          </a:xfrm>
          <a:prstGeom prst="rect">
            <a:avLst/>
          </a:prstGeom>
        </p:spPr>
      </p:pic>
    </p:spTree>
    <p:extLst>
      <p:ext uri="{BB962C8B-B14F-4D97-AF65-F5344CB8AC3E}">
        <p14:creationId xmlns:p14="http://schemas.microsoft.com/office/powerpoint/2010/main" val="2473380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39000"/>
            <a:duotone>
              <a:schemeClr val="accent1">
                <a:shade val="45000"/>
                <a:satMod val="135000"/>
              </a:schemeClr>
              <a:prstClr val="white"/>
            </a:duotone>
          </a:blip>
          <a:srcRect l="25027" r="24676"/>
          <a:stretch/>
        </p:blipFill>
        <p:spPr>
          <a:xfrm>
            <a:off x="4626039" y="92924"/>
            <a:ext cx="4531391" cy="5062820"/>
          </a:xfrm>
          <a:prstGeom prst="rect">
            <a:avLst/>
          </a:prstGeom>
        </p:spPr>
      </p:pic>
      <p:sp>
        <p:nvSpPr>
          <p:cNvPr id="7"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lvl="0" algn="ctr"/>
            <a:r>
              <a:rPr lang="en-US" dirty="0">
                <a:solidFill>
                  <a:srgbClr val="127B70"/>
                </a:solidFill>
                <a:ea typeface="+mn-ea"/>
                <a:cs typeface="+mn-cs"/>
              </a:rPr>
              <a:t>Improve</a:t>
            </a:r>
            <a:r>
              <a:rPr lang="en-US" dirty="0" smtClean="0">
                <a:solidFill>
                  <a:srgbClr val="127B70"/>
                </a:solidFill>
                <a:ea typeface="+mn-ea"/>
                <a:cs typeface="+mn-cs"/>
              </a:rPr>
              <a:t> Enterprise Security Culture</a:t>
            </a:r>
            <a:endParaRPr lang="en-US" dirty="0">
              <a:solidFill>
                <a:srgbClr val="127B70"/>
              </a:solidFill>
              <a:ea typeface="+mn-ea"/>
              <a:cs typeface="+mn-cs"/>
            </a:endParaRPr>
          </a:p>
        </p:txBody>
      </p:sp>
      <p:sp>
        <p:nvSpPr>
          <p:cNvPr id="8" name="Rectangle 7"/>
          <p:cNvSpPr/>
          <p:nvPr/>
        </p:nvSpPr>
        <p:spPr>
          <a:xfrm>
            <a:off x="2286000" y="2110085"/>
            <a:ext cx="4572000" cy="369332"/>
          </a:xfrm>
          <a:prstGeom prst="rect">
            <a:avLst/>
          </a:prstGeom>
        </p:spPr>
        <p:txBody>
          <a:bodyPr>
            <a:spAutoFit/>
          </a:bodyPr>
          <a:lstStyle/>
          <a:p>
            <a:endParaRPr lang="en-US" dirty="0"/>
          </a:p>
        </p:txBody>
      </p:sp>
      <p:sp>
        <p:nvSpPr>
          <p:cNvPr id="15" name="Text Placeholder 11"/>
          <p:cNvSpPr txBox="1">
            <a:spLocks/>
          </p:cNvSpPr>
          <p:nvPr/>
        </p:nvSpPr>
        <p:spPr>
          <a:xfrm>
            <a:off x="366713" y="1209206"/>
            <a:ext cx="4186883" cy="338296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800"/>
              </a:spcBef>
            </a:pPr>
            <a:r>
              <a:rPr lang="en-US" sz="2400" dirty="0" smtClean="0"/>
              <a:t>Makes it easier to do the right things </a:t>
            </a:r>
          </a:p>
          <a:p>
            <a:pPr marL="285750" indent="-285750">
              <a:lnSpc>
                <a:spcPct val="110000"/>
              </a:lnSpc>
              <a:spcBef>
                <a:spcPts val="800"/>
              </a:spcBef>
            </a:pPr>
            <a:r>
              <a:rPr lang="en-US" sz="2400" dirty="0" smtClean="0"/>
              <a:t>Prevents vulnerabilities due to</a:t>
            </a:r>
          </a:p>
          <a:p>
            <a:pPr marL="685800" lvl="1">
              <a:lnSpc>
                <a:spcPct val="110000"/>
              </a:lnSpc>
              <a:spcBef>
                <a:spcPts val="800"/>
              </a:spcBef>
            </a:pPr>
            <a:r>
              <a:rPr lang="en-US" sz="2000" dirty="0" smtClean="0"/>
              <a:t>Leaked/misused credentials</a:t>
            </a:r>
          </a:p>
          <a:p>
            <a:pPr marL="685800" lvl="1">
              <a:lnSpc>
                <a:spcPct val="110000"/>
              </a:lnSpc>
              <a:spcBef>
                <a:spcPts val="800"/>
              </a:spcBef>
            </a:pPr>
            <a:r>
              <a:rPr lang="en-US" sz="2000" dirty="0" smtClean="0"/>
              <a:t>Misconfigured/Unpatched software</a:t>
            </a:r>
          </a:p>
          <a:p>
            <a:pPr marL="685800" lvl="1">
              <a:lnSpc>
                <a:spcPct val="110000"/>
              </a:lnSpc>
              <a:spcBef>
                <a:spcPts val="800"/>
              </a:spcBef>
            </a:pPr>
            <a:r>
              <a:rPr lang="en-US" sz="2000" dirty="0" smtClean="0"/>
              <a:t>Slow &amp; rigid processes</a:t>
            </a:r>
          </a:p>
        </p:txBody>
      </p:sp>
    </p:spTree>
    <p:extLst>
      <p:ext uri="{BB962C8B-B14F-4D97-AF65-F5344CB8AC3E}">
        <p14:creationId xmlns:p14="http://schemas.microsoft.com/office/powerpoint/2010/main" val="2884450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3200" dirty="0" smtClean="0">
                <a:solidFill>
                  <a:srgbClr val="00685D"/>
                </a:solidFill>
              </a:rPr>
              <a:t>Compliance and Security</a:t>
            </a:r>
            <a:endParaRPr lang="en-US" sz="3200" dirty="0">
              <a:solidFill>
                <a:srgbClr val="00685D"/>
              </a:solidFill>
            </a:endParaRPr>
          </a:p>
        </p:txBody>
      </p:sp>
      <p:sp>
        <p:nvSpPr>
          <p:cNvPr id="2" name="Text Placeholder 1"/>
          <p:cNvSpPr>
            <a:spLocks noGrp="1"/>
          </p:cNvSpPr>
          <p:nvPr>
            <p:ph type="body" idx="1"/>
          </p:nvPr>
        </p:nvSpPr>
        <p:spPr/>
        <p:txBody>
          <a:bodyPr/>
          <a:lstStyle/>
          <a:p>
            <a:endParaRPr lang="en-US"/>
          </a:p>
        </p:txBody>
      </p:sp>
      <p:pic>
        <p:nvPicPr>
          <p:cNvPr id="3" name="Picture 2" descr="Screen Shot 2016-07-29 at 1.49.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1074738"/>
            <a:ext cx="9013009" cy="3541267"/>
          </a:xfrm>
          <a:prstGeom prst="rect">
            <a:avLst/>
          </a:prstGeom>
        </p:spPr>
      </p:pic>
      <p:sp>
        <p:nvSpPr>
          <p:cNvPr id="5" name="TextBox 4"/>
          <p:cNvSpPr txBox="1"/>
          <p:nvPr/>
        </p:nvSpPr>
        <p:spPr>
          <a:xfrm>
            <a:off x="366712" y="4621582"/>
            <a:ext cx="4660250" cy="523220"/>
          </a:xfrm>
          <a:prstGeom prst="rect">
            <a:avLst/>
          </a:prstGeom>
          <a:noFill/>
        </p:spPr>
        <p:txBody>
          <a:bodyPr wrap="none" rtlCol="0">
            <a:spAutoFit/>
          </a:bodyPr>
          <a:lstStyle/>
          <a:p>
            <a:r>
              <a:rPr lang="en-US" sz="2800" b="1" dirty="0" smtClean="0">
                <a:solidFill>
                  <a:schemeClr val="accent1"/>
                </a:solidFill>
                <a:latin typeface="News Gothic MT"/>
                <a:cs typeface="News Gothic MT"/>
              </a:rPr>
              <a:t>Speed is the new security</a:t>
            </a:r>
            <a:endParaRPr lang="en-US" sz="2800" b="1" dirty="0">
              <a:solidFill>
                <a:schemeClr val="accent1"/>
              </a:solidFill>
              <a:latin typeface="News Gothic MT"/>
              <a:cs typeface="News Gothic MT"/>
            </a:endParaRPr>
          </a:p>
        </p:txBody>
      </p:sp>
    </p:spTree>
    <p:extLst>
      <p:ext uri="{BB962C8B-B14F-4D97-AF65-F5344CB8AC3E}">
        <p14:creationId xmlns:p14="http://schemas.microsoft.com/office/powerpoint/2010/main" val="20179565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Pays Dividends</a:t>
            </a:r>
            <a:endParaRPr lang="en-US" dirty="0"/>
          </a:p>
        </p:txBody>
      </p:sp>
      <p:pic>
        <p:nvPicPr>
          <p:cNvPr id="5" name="Picture 4" descr="bo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78" y="2120900"/>
            <a:ext cx="1422400" cy="889000"/>
          </a:xfrm>
          <a:prstGeom prst="rect">
            <a:avLst/>
          </a:prstGeom>
        </p:spPr>
      </p:pic>
      <p:pic>
        <p:nvPicPr>
          <p:cNvPr id="6" name="Picture 5" descr="concour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2039" y="2120900"/>
            <a:ext cx="900044" cy="889000"/>
          </a:xfrm>
          <a:prstGeom prst="rect">
            <a:avLst/>
          </a:prstGeom>
          <a:solidFill>
            <a:schemeClr val="accent3">
              <a:lumMod val="60000"/>
              <a:lumOff val="40000"/>
            </a:schemeClr>
          </a:solidFill>
        </p:spPr>
      </p:pic>
      <p:sp>
        <p:nvSpPr>
          <p:cNvPr id="3" name="TextBox 2"/>
          <p:cNvSpPr txBox="1"/>
          <p:nvPr/>
        </p:nvSpPr>
        <p:spPr>
          <a:xfrm>
            <a:off x="4383385" y="1352025"/>
            <a:ext cx="4601871" cy="2031325"/>
          </a:xfrm>
          <a:prstGeom prst="rect">
            <a:avLst/>
          </a:prstGeom>
          <a:noFill/>
        </p:spPr>
        <p:txBody>
          <a:bodyPr wrap="square" rtlCol="0">
            <a:spAutoFit/>
          </a:bodyPr>
          <a:lstStyle/>
          <a:p>
            <a:pPr marL="285750" indent="-285750">
              <a:buFont typeface="Arial"/>
              <a:buChar char="•"/>
            </a:pPr>
            <a:r>
              <a:rPr lang="en-US" dirty="0" smtClean="0">
                <a:solidFill>
                  <a:schemeClr val="bg1"/>
                </a:solidFill>
                <a:latin typeface="News Gothic MT"/>
                <a:cs typeface="News Gothic MT"/>
              </a:rPr>
              <a:t>Consistency via pipelines</a:t>
            </a:r>
          </a:p>
          <a:p>
            <a:pPr marL="285750" indent="-285750">
              <a:buFont typeface="Arial"/>
              <a:buChar char="•"/>
            </a:pPr>
            <a:r>
              <a:rPr lang="en-US" dirty="0" smtClean="0">
                <a:solidFill>
                  <a:schemeClr val="bg1"/>
                </a:solidFill>
                <a:latin typeface="News Gothic MT"/>
                <a:cs typeface="News Gothic MT"/>
              </a:rPr>
              <a:t>Continuous Deployment via triggers</a:t>
            </a:r>
          </a:p>
          <a:p>
            <a:pPr marL="285750" indent="-285750">
              <a:buFont typeface="Arial"/>
              <a:buChar char="•"/>
            </a:pPr>
            <a:r>
              <a:rPr lang="en-US" dirty="0" smtClean="0">
                <a:solidFill>
                  <a:schemeClr val="bg1"/>
                </a:solidFill>
                <a:latin typeface="News Gothic MT"/>
                <a:cs typeface="News Gothic MT"/>
              </a:rPr>
              <a:t>Auditing</a:t>
            </a:r>
          </a:p>
          <a:p>
            <a:pPr marL="285750" indent="-285750">
              <a:buFont typeface="Arial"/>
              <a:buChar char="•"/>
            </a:pPr>
            <a:r>
              <a:rPr lang="en-US" dirty="0" smtClean="0">
                <a:solidFill>
                  <a:schemeClr val="bg1"/>
                </a:solidFill>
                <a:latin typeface="News Gothic MT"/>
                <a:cs typeface="News Gothic MT"/>
              </a:rPr>
              <a:t>Security/Immutability (No humans)</a:t>
            </a:r>
          </a:p>
          <a:p>
            <a:pPr marL="285750" indent="-285750">
              <a:buFont typeface="Arial"/>
              <a:buChar char="•"/>
            </a:pPr>
            <a:r>
              <a:rPr lang="en-US" dirty="0" smtClean="0">
                <a:solidFill>
                  <a:schemeClr val="bg1"/>
                </a:solidFill>
                <a:latin typeface="News Gothic MT"/>
                <a:cs typeface="News Gothic MT"/>
              </a:rPr>
              <a:t>Upgradability</a:t>
            </a:r>
          </a:p>
          <a:p>
            <a:pPr marL="285750" indent="-285750">
              <a:buFont typeface="Arial"/>
              <a:buChar char="•"/>
            </a:pPr>
            <a:r>
              <a:rPr lang="en-US" dirty="0" smtClean="0">
                <a:solidFill>
                  <a:schemeClr val="bg1"/>
                </a:solidFill>
                <a:latin typeface="News Gothic MT"/>
                <a:cs typeface="News Gothic MT"/>
              </a:rPr>
              <a:t>Recovery</a:t>
            </a:r>
          </a:p>
          <a:p>
            <a:pPr marL="285750" indent="-285750">
              <a:buFont typeface="Arial"/>
              <a:buChar char="•"/>
            </a:pPr>
            <a:endParaRPr lang="en-US" dirty="0">
              <a:solidFill>
                <a:schemeClr val="bg1"/>
              </a:solidFill>
              <a:latin typeface="News Gothic MT"/>
              <a:cs typeface="News Gothic MT"/>
            </a:endParaRPr>
          </a:p>
        </p:txBody>
      </p:sp>
    </p:spTree>
    <p:extLst>
      <p:ext uri="{BB962C8B-B14F-4D97-AF65-F5344CB8AC3E}">
        <p14:creationId xmlns:p14="http://schemas.microsoft.com/office/powerpoint/2010/main" val="411063434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3200">
                <a:solidFill>
                  <a:srgbClr val="00685D"/>
                </a:solidFill>
              </a:rPr>
              <a:t>Platform Trust</a:t>
            </a:r>
          </a:p>
        </p:txBody>
      </p:sp>
      <p:sp>
        <p:nvSpPr>
          <p:cNvPr id="227" name="Shape 227"/>
          <p:cNvSpPr txBox="1">
            <a:spLocks noGrp="1"/>
          </p:cNvSpPr>
          <p:nvPr>
            <p:ph type="body" idx="1"/>
          </p:nvPr>
        </p:nvSpPr>
        <p:spPr>
          <a:xfrm>
            <a:off x="366712" y="1074737"/>
            <a:ext cx="8410499" cy="3383099"/>
          </a:xfrm>
          <a:prstGeom prst="rect">
            <a:avLst/>
          </a:prstGeom>
        </p:spPr>
        <p:txBody>
          <a:bodyPr lIns="91425" tIns="91425" rIns="91425" bIns="91425" anchor="t" anchorCtr="0">
            <a:noAutofit/>
          </a:bodyPr>
          <a:lstStyle/>
          <a:p>
            <a:pPr marL="457200" lvl="0" indent="-342900" rtl="0">
              <a:spcBef>
                <a:spcPts val="0"/>
              </a:spcBef>
              <a:buSzPct val="100000"/>
            </a:pPr>
            <a:r>
              <a:rPr lang="en-US" sz="1800" dirty="0"/>
              <a:t>Repave, Repair, Rotate </a:t>
            </a:r>
            <a:r>
              <a:rPr lang="en-US" sz="1800" dirty="0" smtClean="0"/>
              <a:t>- </a:t>
            </a:r>
            <a:r>
              <a:rPr lang="en-US" sz="1800" dirty="0"/>
              <a:t>more secure architecture</a:t>
            </a:r>
          </a:p>
          <a:p>
            <a:pPr marL="457200" lvl="0" indent="-342900" rtl="0">
              <a:spcBef>
                <a:spcPts val="0"/>
              </a:spcBef>
              <a:buSzPct val="100000"/>
            </a:pPr>
            <a:r>
              <a:rPr lang="en-US" sz="1800" dirty="0" smtClean="0">
                <a:solidFill>
                  <a:schemeClr val="dk2"/>
                </a:solidFill>
              </a:rPr>
              <a:t>Zero downtime </a:t>
            </a:r>
            <a:r>
              <a:rPr lang="en-US" sz="1800" dirty="0">
                <a:solidFill>
                  <a:schemeClr val="dk2"/>
                </a:solidFill>
              </a:rPr>
              <a:t>deployments and upgrades</a:t>
            </a:r>
          </a:p>
          <a:p>
            <a:pPr marL="457200" lvl="0" indent="-342900" rtl="0">
              <a:spcBef>
                <a:spcPts val="0"/>
              </a:spcBef>
              <a:buSzPct val="100000"/>
            </a:pPr>
            <a:r>
              <a:rPr lang="en-US" sz="1800" dirty="0"/>
              <a:t>Explicit, known dependencies</a:t>
            </a:r>
          </a:p>
          <a:p>
            <a:pPr marL="457200" lvl="0" indent="-342900" rtl="0">
              <a:spcBef>
                <a:spcPts val="0"/>
              </a:spcBef>
              <a:buSzPct val="100000"/>
            </a:pPr>
            <a:r>
              <a:rPr lang="en-US" sz="1800" dirty="0"/>
              <a:t>Homogeneity in the environment, no drift</a:t>
            </a:r>
          </a:p>
          <a:p>
            <a:pPr marL="457200" lvl="0" indent="-342900" rtl="0">
              <a:spcBef>
                <a:spcPts val="0"/>
              </a:spcBef>
              <a:buSzPct val="100000"/>
            </a:pPr>
            <a:r>
              <a:rPr lang="en-US" sz="1800" dirty="0">
                <a:solidFill>
                  <a:schemeClr val="dk2"/>
                </a:solidFill>
              </a:rPr>
              <a:t>Combined CVE / vulnerability management</a:t>
            </a:r>
          </a:p>
          <a:p>
            <a:pPr marL="457200" lvl="0" indent="-342900" rtl="0">
              <a:spcBef>
                <a:spcPts val="0"/>
              </a:spcBef>
              <a:buSzPct val="100000"/>
            </a:pPr>
            <a:r>
              <a:rPr lang="en-US" sz="1800" dirty="0"/>
              <a:t>Federated login with enterprise directories</a:t>
            </a:r>
          </a:p>
          <a:p>
            <a:pPr marL="457200" lvl="0" indent="-342900" rtl="0">
              <a:spcBef>
                <a:spcPts val="0"/>
              </a:spcBef>
              <a:buSzPct val="100000"/>
            </a:pPr>
            <a:r>
              <a:rPr lang="en-US" sz="1800" dirty="0"/>
              <a:t>Control access to services and other resources</a:t>
            </a:r>
          </a:p>
          <a:p>
            <a:pPr marL="457200" lvl="0" indent="-342900" rtl="0">
              <a:spcBef>
                <a:spcPts val="0"/>
              </a:spcBef>
              <a:buSzPct val="100000"/>
            </a:pPr>
            <a:r>
              <a:rPr lang="en-US" sz="1800" dirty="0"/>
              <a:t>Enforce policies (server, runtime, libraries, etc.)</a:t>
            </a:r>
          </a:p>
          <a:p>
            <a:pPr marL="457200" lvl="0" indent="-342900" rtl="0">
              <a:spcBef>
                <a:spcPts val="0"/>
              </a:spcBef>
              <a:buSzPct val="100000"/>
            </a:pPr>
            <a:r>
              <a:rPr lang="en-US" sz="1800" dirty="0"/>
              <a:t>IPSec on every network segment</a:t>
            </a:r>
          </a:p>
          <a:p>
            <a:pPr marL="457200" lvl="0" indent="-342900" rtl="0">
              <a:spcBef>
                <a:spcPts val="0"/>
              </a:spcBef>
              <a:buSzPct val="100000"/>
            </a:pPr>
            <a:r>
              <a:rPr lang="en-US" sz="1800" dirty="0"/>
              <a:t>Custom monitoring agents</a:t>
            </a:r>
          </a:p>
          <a:p>
            <a:pPr marL="457200" lvl="0" indent="-342900" rtl="0">
              <a:spcBef>
                <a:spcPts val="0"/>
              </a:spcBef>
              <a:buSzPct val="100000"/>
            </a:pPr>
            <a:r>
              <a:rPr lang="en-US" sz="1800" dirty="0" smtClean="0"/>
              <a:t>(Soon) </a:t>
            </a:r>
            <a:r>
              <a:rPr lang="en-US" sz="1800" dirty="0" err="1" smtClean="0"/>
              <a:t>runC</a:t>
            </a:r>
            <a:r>
              <a:rPr lang="en-US" sz="1800" dirty="0" smtClean="0"/>
              <a:t> </a:t>
            </a:r>
            <a:r>
              <a:rPr lang="en-US" sz="1800" dirty="0"/>
              <a:t>integration for </a:t>
            </a:r>
            <a:r>
              <a:rPr lang="en-US" sz="1800" dirty="0" err="1"/>
              <a:t>AppArmor</a:t>
            </a:r>
            <a:r>
              <a:rPr lang="en-US" sz="1800" dirty="0"/>
              <a:t> and user namespaces</a:t>
            </a:r>
          </a:p>
        </p:txBody>
      </p:sp>
    </p:spTree>
    <p:extLst>
      <p:ext uri="{BB962C8B-B14F-4D97-AF65-F5344CB8AC3E}">
        <p14:creationId xmlns:p14="http://schemas.microsoft.com/office/powerpoint/2010/main" val="23456110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3200" dirty="0" smtClean="0">
                <a:solidFill>
                  <a:srgbClr val="00685D"/>
                </a:solidFill>
              </a:rPr>
              <a:t>Additional Host Security</a:t>
            </a:r>
            <a:endParaRPr lang="en-US" sz="3200" dirty="0">
              <a:solidFill>
                <a:srgbClr val="00685D"/>
              </a:solidFill>
            </a:endParaRPr>
          </a:p>
        </p:txBody>
      </p:sp>
      <p:sp>
        <p:nvSpPr>
          <p:cNvPr id="227" name="Shape 227"/>
          <p:cNvSpPr txBox="1">
            <a:spLocks noGrp="1"/>
          </p:cNvSpPr>
          <p:nvPr>
            <p:ph type="body" idx="1"/>
          </p:nvPr>
        </p:nvSpPr>
        <p:spPr>
          <a:xfrm>
            <a:off x="366712" y="1074737"/>
            <a:ext cx="8410499" cy="3383099"/>
          </a:xfrm>
          <a:prstGeom prst="rect">
            <a:avLst/>
          </a:prstGeom>
        </p:spPr>
        <p:txBody>
          <a:bodyPr lIns="91425" tIns="91425" rIns="91425" bIns="91425" anchor="t" anchorCtr="0">
            <a:noAutofit/>
          </a:bodyPr>
          <a:lstStyle/>
          <a:p>
            <a:pPr marL="457200" lvl="0" indent="-342900" rtl="0">
              <a:spcBef>
                <a:spcPts val="0"/>
              </a:spcBef>
              <a:buSzPct val="100000"/>
            </a:pPr>
            <a:r>
              <a:rPr lang="en-US" sz="1800" dirty="0" smtClean="0"/>
              <a:t>Automated Pipelines to track and update </a:t>
            </a:r>
            <a:r>
              <a:rPr lang="en-US" sz="1800" dirty="0" err="1" smtClean="0"/>
              <a:t>Stemcells</a:t>
            </a:r>
            <a:r>
              <a:rPr lang="en-US" sz="1800" dirty="0" smtClean="0"/>
              <a:t> and </a:t>
            </a:r>
            <a:r>
              <a:rPr lang="en-US" sz="1800" dirty="0" err="1" smtClean="0"/>
              <a:t>buildpacks</a:t>
            </a:r>
            <a:endParaRPr lang="en-US" sz="1800" dirty="0"/>
          </a:p>
          <a:p>
            <a:pPr marL="457200" lvl="0" indent="-342900" rtl="0">
              <a:spcBef>
                <a:spcPts val="0"/>
              </a:spcBef>
              <a:buSzPct val="100000"/>
            </a:pPr>
            <a:r>
              <a:rPr lang="en-US" sz="1800" dirty="0" err="1" smtClean="0">
                <a:solidFill>
                  <a:schemeClr val="dk2"/>
                </a:solidFill>
              </a:rPr>
              <a:t>Stemcell</a:t>
            </a:r>
            <a:r>
              <a:rPr lang="en-US" sz="1800" dirty="0" smtClean="0">
                <a:solidFill>
                  <a:schemeClr val="dk2"/>
                </a:solidFill>
              </a:rPr>
              <a:t> hardening</a:t>
            </a:r>
            <a:endParaRPr lang="en-US" sz="1800" dirty="0">
              <a:solidFill>
                <a:schemeClr val="dk2"/>
              </a:solidFill>
            </a:endParaRPr>
          </a:p>
          <a:p>
            <a:pPr marL="457200" lvl="0" indent="-342900" rtl="0">
              <a:spcBef>
                <a:spcPts val="0"/>
              </a:spcBef>
              <a:buSzPct val="100000"/>
            </a:pPr>
            <a:r>
              <a:rPr lang="en-US" sz="1800" dirty="0" smtClean="0"/>
              <a:t>Vulnerability Scan - Nessus scan</a:t>
            </a:r>
            <a:endParaRPr lang="en-US" sz="1800" dirty="0"/>
          </a:p>
          <a:p>
            <a:pPr marL="457200" lvl="0" indent="-342900" rtl="0">
              <a:spcBef>
                <a:spcPts val="0"/>
              </a:spcBef>
              <a:buSzPct val="100000"/>
            </a:pPr>
            <a:r>
              <a:rPr lang="en-US" sz="1800" dirty="0" smtClean="0"/>
              <a:t>Integrity and Intrusion management – </a:t>
            </a:r>
            <a:r>
              <a:rPr lang="en-US" sz="1800" dirty="0" err="1" smtClean="0"/>
              <a:t>TripWire</a:t>
            </a:r>
            <a:endParaRPr lang="en-US" sz="1800" dirty="0" smtClean="0"/>
          </a:p>
          <a:p>
            <a:pPr marL="457200" lvl="0" indent="-342900" rtl="0">
              <a:spcBef>
                <a:spcPts val="0"/>
              </a:spcBef>
              <a:buSzPct val="100000"/>
            </a:pPr>
            <a:r>
              <a:rPr lang="en-US" sz="1800" dirty="0" smtClean="0"/>
              <a:t>Anti-virus</a:t>
            </a:r>
          </a:p>
          <a:p>
            <a:pPr marL="457200" lvl="0" indent="-342900" rtl="0">
              <a:spcBef>
                <a:spcPts val="0"/>
              </a:spcBef>
              <a:buSzPct val="100000"/>
            </a:pPr>
            <a:r>
              <a:rPr lang="en-US" sz="1800" dirty="0" smtClean="0"/>
              <a:t>Constant automated code quality testing</a:t>
            </a:r>
          </a:p>
          <a:p>
            <a:pPr marL="457200" lvl="0" indent="-342900" rtl="0">
              <a:spcBef>
                <a:spcPts val="0"/>
              </a:spcBef>
              <a:buSzPct val="100000"/>
            </a:pPr>
            <a:r>
              <a:rPr lang="en-US" sz="1800" dirty="0" smtClean="0"/>
              <a:t>Automated Pen testing scans</a:t>
            </a:r>
          </a:p>
          <a:p>
            <a:pPr marL="457200" lvl="0">
              <a:spcBef>
                <a:spcPts val="0"/>
              </a:spcBef>
              <a:buSzPct val="100000"/>
            </a:pPr>
            <a:r>
              <a:rPr lang="en-US" sz="1800" dirty="0" smtClean="0"/>
              <a:t>Dashboard and alerts </a:t>
            </a:r>
            <a:r>
              <a:rPr lang="en-US" sz="1800" dirty="0"/>
              <a:t>(e.g. https://compliance-viewer.18f.gov</a:t>
            </a:r>
            <a:r>
              <a:rPr lang="en-US" sz="1800" dirty="0" smtClean="0"/>
              <a:t>/)</a:t>
            </a:r>
            <a:endParaRPr lang="en-US" sz="1800" dirty="0"/>
          </a:p>
        </p:txBody>
      </p:sp>
    </p:spTree>
    <p:extLst>
      <p:ext uri="{BB962C8B-B14F-4D97-AF65-F5344CB8AC3E}">
        <p14:creationId xmlns:p14="http://schemas.microsoft.com/office/powerpoint/2010/main" val="33649067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30" name="Rectangle 29"/>
          <p:cNvSpPr/>
          <p:nvPr/>
        </p:nvSpPr>
        <p:spPr>
          <a:xfrm>
            <a:off x="-2" y="1550503"/>
            <a:ext cx="9144001" cy="886454"/>
          </a:xfrm>
          <a:prstGeom prst="rect">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2" y="3358283"/>
            <a:ext cx="9144001" cy="88645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 y="2454393"/>
            <a:ext cx="9144001" cy="88645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 y="652439"/>
            <a:ext cx="9144001" cy="886454"/>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Shape 638"/>
          <p:cNvSpPr/>
          <p:nvPr/>
        </p:nvSpPr>
        <p:spPr>
          <a:xfrm>
            <a:off x="128966" y="4455422"/>
            <a:ext cx="1926910" cy="408951"/>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latin typeface="Roboto"/>
                <a:ea typeface="Roboto"/>
                <a:cs typeface="Roboto"/>
                <a:sym typeface="Roboto"/>
                <a:rtl val="0"/>
              </a:rPr>
              <a:t>Traditional</a:t>
            </a:r>
            <a:endParaRPr lang="en-US" sz="2000" kern="0" dirty="0">
              <a:latin typeface="Roboto"/>
              <a:ea typeface="Roboto"/>
              <a:cs typeface="Roboto"/>
              <a:sym typeface="Roboto"/>
              <a:rtl val="0"/>
            </a:endParaRPr>
          </a:p>
        </p:txBody>
      </p:sp>
      <p:sp>
        <p:nvSpPr>
          <p:cNvPr id="28" name="Shape 638"/>
          <p:cNvSpPr/>
          <p:nvPr/>
        </p:nvSpPr>
        <p:spPr>
          <a:xfrm>
            <a:off x="178355" y="860795"/>
            <a:ext cx="1926910" cy="408951"/>
          </a:xfrm>
          <a:prstGeom prst="rect">
            <a:avLst/>
          </a:prstGeom>
          <a:noFill/>
          <a:ln>
            <a:noFill/>
          </a:ln>
        </p:spPr>
        <p:txBody>
          <a:bodyPr lIns="91425" tIns="45700" rIns="91425" bIns="45700" anchor="ctr" anchorCtr="0">
            <a:noAutofit/>
          </a:bodyPr>
          <a:lstStyle/>
          <a:p>
            <a:pPr algn="ctr" defTabSz="914400">
              <a:buSzPct val="25000"/>
            </a:pPr>
            <a:r>
              <a:rPr lang="en-US" sz="2000" kern="0" dirty="0">
                <a:latin typeface="Roboto"/>
                <a:ea typeface="Roboto"/>
                <a:cs typeface="Roboto"/>
                <a:sym typeface="Roboto"/>
                <a:rtl val="0"/>
              </a:rPr>
              <a:t>Cloud Native</a:t>
            </a:r>
          </a:p>
        </p:txBody>
      </p:sp>
      <p:sp>
        <p:nvSpPr>
          <p:cNvPr id="29" name="Shape 641"/>
          <p:cNvSpPr/>
          <p:nvPr/>
        </p:nvSpPr>
        <p:spPr>
          <a:xfrm>
            <a:off x="2182315" y="3453713"/>
            <a:ext cx="6860881" cy="701465"/>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400" kern="0" dirty="0" smtClean="0">
                <a:latin typeface="Roboto Light"/>
                <a:ea typeface="Roboto"/>
                <a:cs typeface="Roboto Light"/>
                <a:sym typeface="Roboto"/>
                <a:rtl val="0"/>
              </a:rPr>
              <a:t>Believer in agile, speed to market, software as a differentiator</a:t>
            </a:r>
          </a:p>
          <a:p>
            <a:pPr marL="171450" indent="-171450" defTabSz="914400">
              <a:lnSpc>
                <a:spcPct val="110000"/>
              </a:lnSpc>
              <a:buSzPct val="100000"/>
              <a:buFont typeface="Arial"/>
              <a:buChar char="•"/>
            </a:pPr>
            <a:r>
              <a:rPr lang="en-US" sz="1400" kern="0" dirty="0">
                <a:latin typeface="Roboto Light"/>
                <a:ea typeface="Roboto"/>
                <a:cs typeface="Roboto Light"/>
                <a:sym typeface="Roboto"/>
                <a:rtl val="0"/>
              </a:rPr>
              <a:t>Shipping greenfield projects in public cloud because on-premise is too slow</a:t>
            </a:r>
          </a:p>
          <a:p>
            <a:pPr marL="171450" indent="-171450" defTabSz="914400">
              <a:lnSpc>
                <a:spcPct val="110000"/>
              </a:lnSpc>
              <a:buSzPct val="100000"/>
              <a:buFont typeface="Arial"/>
              <a:buChar char="•"/>
            </a:pPr>
            <a:r>
              <a:rPr lang="en-US" sz="1400" kern="0" dirty="0" smtClean="0">
                <a:solidFill>
                  <a:prstClr val="black"/>
                </a:solidFill>
                <a:latin typeface="Roboto Light"/>
                <a:ea typeface="Roboto"/>
                <a:cs typeface="Roboto Light"/>
                <a:sym typeface="Roboto"/>
                <a:rtl val="0"/>
              </a:rPr>
              <a:t>Struggling with CI/CD, </a:t>
            </a:r>
            <a:r>
              <a:rPr lang="en-US" sz="1400" kern="0" dirty="0" smtClean="0">
                <a:latin typeface="Roboto Light"/>
                <a:ea typeface="Roboto"/>
                <a:cs typeface="Roboto Light"/>
                <a:sym typeface="Roboto"/>
                <a:rtl val="0"/>
              </a:rPr>
              <a:t>provisioning environments, lack of operational visibility </a:t>
            </a:r>
            <a:endParaRPr lang="en-US" sz="1400" kern="0" dirty="0" smtClean="0">
              <a:solidFill>
                <a:prstClr val="black"/>
              </a:solidFill>
              <a:latin typeface="Roboto Light"/>
              <a:ea typeface="Roboto"/>
              <a:cs typeface="Roboto Light"/>
              <a:sym typeface="Roboto"/>
              <a:rtl val="0"/>
            </a:endParaRPr>
          </a:p>
        </p:txBody>
      </p:sp>
      <p:sp>
        <p:nvSpPr>
          <p:cNvPr id="34" name="Shape 641"/>
          <p:cNvSpPr/>
          <p:nvPr/>
        </p:nvSpPr>
        <p:spPr>
          <a:xfrm>
            <a:off x="2169586" y="4312304"/>
            <a:ext cx="6946088" cy="701465"/>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400" kern="0" dirty="0" smtClean="0">
                <a:latin typeface="Roboto Light"/>
                <a:ea typeface="Roboto"/>
                <a:cs typeface="Roboto Light"/>
                <a:sym typeface="Roboto"/>
                <a:rtl val="0"/>
              </a:rPr>
              <a:t>Believer in IT as a cost center, large projects, customizing off-the-shelf software </a:t>
            </a:r>
          </a:p>
          <a:p>
            <a:pPr marL="171450" indent="-171450" defTabSz="914400">
              <a:lnSpc>
                <a:spcPct val="110000"/>
              </a:lnSpc>
              <a:buSzPct val="100000"/>
              <a:buFont typeface="Arial"/>
              <a:buChar char="•"/>
            </a:pPr>
            <a:r>
              <a:rPr lang="en-US" sz="1400" kern="0" dirty="0" smtClean="0">
                <a:latin typeface="Roboto Light"/>
                <a:ea typeface="Roboto"/>
                <a:cs typeface="Roboto Light"/>
                <a:sym typeface="Roboto"/>
                <a:rtl val="0"/>
              </a:rPr>
              <a:t>Shipping completed software projects  </a:t>
            </a:r>
          </a:p>
          <a:p>
            <a:pPr marL="171450" indent="-171450" defTabSz="914400">
              <a:lnSpc>
                <a:spcPct val="110000"/>
              </a:lnSpc>
              <a:buSzPct val="100000"/>
              <a:buFont typeface="Arial"/>
              <a:buChar char="•"/>
            </a:pPr>
            <a:r>
              <a:rPr lang="en-US" sz="1400" kern="0" dirty="0" smtClean="0">
                <a:latin typeface="Roboto Light"/>
                <a:ea typeface="Roboto"/>
                <a:cs typeface="Roboto Light"/>
                <a:sym typeface="Roboto"/>
                <a:rtl val="0"/>
              </a:rPr>
              <a:t>Struggling with failed projects, long lead times, business </a:t>
            </a:r>
            <a:r>
              <a:rPr lang="en-US" sz="1400" kern="0" dirty="0">
                <a:latin typeface="Roboto Light"/>
                <a:ea typeface="Roboto"/>
                <a:cs typeface="Roboto Light"/>
                <a:sym typeface="Roboto"/>
                <a:rtl val="0"/>
              </a:rPr>
              <a:t>advantages of software</a:t>
            </a:r>
            <a:endParaRPr lang="en-US" sz="1400" kern="0" dirty="0" smtClean="0">
              <a:latin typeface="Roboto Light"/>
              <a:ea typeface="Roboto"/>
              <a:cs typeface="Roboto Light"/>
              <a:sym typeface="Roboto"/>
              <a:rtl val="0"/>
            </a:endParaRPr>
          </a:p>
        </p:txBody>
      </p:sp>
      <p:sp>
        <p:nvSpPr>
          <p:cNvPr id="36" name="Shape 638"/>
          <p:cNvSpPr/>
          <p:nvPr/>
        </p:nvSpPr>
        <p:spPr>
          <a:xfrm>
            <a:off x="178355" y="2676778"/>
            <a:ext cx="1926910" cy="408951"/>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latin typeface="Roboto"/>
                <a:ea typeface="Roboto"/>
                <a:cs typeface="Roboto"/>
                <a:sym typeface="Roboto"/>
                <a:rtl val="0"/>
              </a:rPr>
              <a:t>DevOps</a:t>
            </a:r>
            <a:endParaRPr lang="en-US" sz="2000" kern="0" dirty="0">
              <a:latin typeface="Roboto"/>
              <a:ea typeface="Roboto"/>
              <a:cs typeface="Roboto"/>
              <a:sym typeface="Roboto"/>
              <a:rtl val="0"/>
            </a:endParaRPr>
          </a:p>
        </p:txBody>
      </p:sp>
      <p:sp>
        <p:nvSpPr>
          <p:cNvPr id="37" name="Shape 638"/>
          <p:cNvSpPr/>
          <p:nvPr/>
        </p:nvSpPr>
        <p:spPr>
          <a:xfrm>
            <a:off x="128966" y="3607440"/>
            <a:ext cx="1926910" cy="408951"/>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latin typeface="Roboto"/>
                <a:ea typeface="Roboto"/>
                <a:cs typeface="Roboto"/>
                <a:sym typeface="Roboto"/>
                <a:rtl val="0"/>
              </a:rPr>
              <a:t>Agile</a:t>
            </a:r>
            <a:endParaRPr lang="en-US" sz="2000" kern="0" dirty="0">
              <a:latin typeface="Roboto"/>
              <a:ea typeface="Roboto"/>
              <a:cs typeface="Roboto"/>
              <a:sym typeface="Roboto"/>
              <a:rtl val="0"/>
            </a:endParaRPr>
          </a:p>
        </p:txBody>
      </p:sp>
      <p:sp>
        <p:nvSpPr>
          <p:cNvPr id="17" name="Shape 641"/>
          <p:cNvSpPr/>
          <p:nvPr/>
        </p:nvSpPr>
        <p:spPr>
          <a:xfrm>
            <a:off x="2179576" y="1612096"/>
            <a:ext cx="6791854" cy="74073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400" kern="0" dirty="0" smtClean="0">
                <a:latin typeface="Roboto Light"/>
                <a:ea typeface="Roboto"/>
                <a:cs typeface="Roboto Light"/>
                <a:sym typeface="Roboto"/>
                <a:rtl val="0"/>
              </a:rPr>
              <a:t>Believer in reproducible builds, operational visibility, open-source</a:t>
            </a:r>
          </a:p>
          <a:p>
            <a:pPr marL="171450" indent="-171450" defTabSz="914400">
              <a:lnSpc>
                <a:spcPct val="110000"/>
              </a:lnSpc>
              <a:buSzPct val="100000"/>
              <a:buFont typeface="Arial"/>
              <a:buChar char="•"/>
            </a:pPr>
            <a:r>
              <a:rPr lang="en-US" sz="1400" kern="0" dirty="0" smtClean="0">
                <a:latin typeface="Roboto Light"/>
                <a:ea typeface="Roboto"/>
                <a:cs typeface="Roboto Light"/>
                <a:sym typeface="Roboto"/>
                <a:rtl val="0"/>
              </a:rPr>
              <a:t>Shipping a container runtime, microservices, automated provisioning</a:t>
            </a:r>
          </a:p>
          <a:p>
            <a:pPr marL="171450" indent="-171450" defTabSz="914400">
              <a:lnSpc>
                <a:spcPct val="110000"/>
              </a:lnSpc>
              <a:buSzPct val="100000"/>
              <a:buFont typeface="Arial"/>
              <a:buChar char="•"/>
            </a:pPr>
            <a:r>
              <a:rPr lang="en-US" sz="1400" kern="0" dirty="0" smtClean="0">
                <a:solidFill>
                  <a:prstClr val="black"/>
                </a:solidFill>
                <a:latin typeface="Roboto Light"/>
                <a:ea typeface="Roboto"/>
                <a:cs typeface="Roboto Light"/>
                <a:sym typeface="Roboto"/>
                <a:rtl val="0"/>
              </a:rPr>
              <a:t>Struggling with </a:t>
            </a:r>
            <a:r>
              <a:rPr lang="en-US" sz="1400" kern="0" dirty="0" err="1" smtClean="0">
                <a:solidFill>
                  <a:prstClr val="black"/>
                </a:solidFill>
                <a:latin typeface="Roboto Light"/>
                <a:ea typeface="Roboto"/>
                <a:cs typeface="Roboto Light"/>
                <a:sym typeface="Roboto"/>
                <a:rtl val="0"/>
              </a:rPr>
              <a:t>adhoc</a:t>
            </a:r>
            <a:r>
              <a:rPr lang="en-US" sz="1400" kern="0" dirty="0" smtClean="0">
                <a:solidFill>
                  <a:prstClr val="black"/>
                </a:solidFill>
                <a:latin typeface="Roboto Light"/>
                <a:ea typeface="Roboto"/>
                <a:cs typeface="Roboto Light"/>
                <a:sym typeface="Roboto"/>
                <a:rtl val="0"/>
              </a:rPr>
              <a:t> operations, manual </a:t>
            </a:r>
            <a:r>
              <a:rPr lang="en-US" sz="1400" kern="0" dirty="0">
                <a:latin typeface="Roboto Light"/>
                <a:ea typeface="Roboto"/>
                <a:cs typeface="Roboto Light"/>
                <a:sym typeface="Roboto"/>
                <a:rtl val="0"/>
              </a:rPr>
              <a:t>CI/</a:t>
            </a:r>
            <a:r>
              <a:rPr lang="en-US" sz="1400" kern="0" dirty="0" smtClean="0">
                <a:latin typeface="Roboto Light"/>
                <a:ea typeface="Roboto"/>
                <a:cs typeface="Roboto Light"/>
                <a:sym typeface="Roboto"/>
                <a:rtl val="0"/>
              </a:rPr>
              <a:t>CD</a:t>
            </a:r>
            <a:r>
              <a:rPr lang="en-US" sz="1400" kern="0" dirty="0" smtClean="0">
                <a:solidFill>
                  <a:prstClr val="black"/>
                </a:solidFill>
                <a:latin typeface="Roboto Light"/>
                <a:ea typeface="Roboto"/>
                <a:cs typeface="Roboto Light"/>
                <a:sym typeface="Roboto"/>
                <a:rtl val="0"/>
              </a:rPr>
              <a:t>, </a:t>
            </a:r>
            <a:r>
              <a:rPr lang="en-US" sz="1400" kern="0" dirty="0" err="1" smtClean="0">
                <a:solidFill>
                  <a:prstClr val="black"/>
                </a:solidFill>
                <a:latin typeface="Roboto Light"/>
                <a:ea typeface="Roboto"/>
                <a:cs typeface="Roboto Light"/>
                <a:sym typeface="Roboto"/>
                <a:rtl val="0"/>
              </a:rPr>
              <a:t>unintegrated</a:t>
            </a:r>
            <a:r>
              <a:rPr lang="en-US" sz="1400" kern="0" dirty="0" smtClean="0">
                <a:solidFill>
                  <a:prstClr val="black"/>
                </a:solidFill>
                <a:latin typeface="Roboto Light"/>
                <a:ea typeface="Roboto"/>
                <a:cs typeface="Roboto Light"/>
                <a:sym typeface="Roboto"/>
                <a:rtl val="0"/>
              </a:rPr>
              <a:t> tools, curating OSS</a:t>
            </a:r>
            <a:endParaRPr lang="en-US" sz="1400" kern="0" dirty="0">
              <a:solidFill>
                <a:prstClr val="black"/>
              </a:solidFill>
              <a:latin typeface="Roboto Light"/>
              <a:ea typeface="Roboto"/>
              <a:cs typeface="Roboto Light"/>
              <a:sym typeface="Roboto"/>
              <a:rtl val="0"/>
            </a:endParaRPr>
          </a:p>
        </p:txBody>
      </p:sp>
      <p:sp>
        <p:nvSpPr>
          <p:cNvPr id="18" name="Shape 641"/>
          <p:cNvSpPr/>
          <p:nvPr/>
        </p:nvSpPr>
        <p:spPr>
          <a:xfrm>
            <a:off x="2179576" y="2546526"/>
            <a:ext cx="6791854" cy="701465"/>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400" kern="0" dirty="0" smtClean="0">
                <a:latin typeface="Roboto Light"/>
                <a:ea typeface="Roboto"/>
                <a:cs typeface="Roboto Light"/>
                <a:sym typeface="Roboto"/>
                <a:rtl val="0"/>
              </a:rPr>
              <a:t>Believer in automation, opinionated software, microservices, </a:t>
            </a:r>
            <a:r>
              <a:rPr lang="en-US" sz="1400" kern="0" dirty="0">
                <a:latin typeface="Roboto Light"/>
                <a:ea typeface="Roboto"/>
                <a:cs typeface="Roboto Light"/>
                <a:sym typeface="Roboto"/>
                <a:rtl val="0"/>
              </a:rPr>
              <a:t>12 </a:t>
            </a:r>
            <a:r>
              <a:rPr lang="en-US" sz="1400" kern="0" dirty="0" smtClean="0">
                <a:latin typeface="Roboto Light"/>
                <a:ea typeface="Roboto"/>
                <a:cs typeface="Roboto Light"/>
                <a:sym typeface="Roboto"/>
                <a:rtl val="0"/>
              </a:rPr>
              <a:t>Factor </a:t>
            </a:r>
          </a:p>
          <a:p>
            <a:pPr marL="171450" indent="-171450" defTabSz="914400">
              <a:lnSpc>
                <a:spcPct val="110000"/>
              </a:lnSpc>
              <a:buSzPct val="100000"/>
              <a:buFont typeface="Arial"/>
              <a:buChar char="•"/>
            </a:pPr>
            <a:r>
              <a:rPr lang="en-US" sz="1400" kern="0" dirty="0" smtClean="0">
                <a:latin typeface="Roboto Light"/>
                <a:ea typeface="Roboto"/>
                <a:cs typeface="Roboto Light"/>
                <a:sym typeface="Roboto"/>
                <a:rtl val="0"/>
              </a:rPr>
              <a:t>Shipping API-first applications, </a:t>
            </a:r>
          </a:p>
          <a:p>
            <a:pPr marL="171450" indent="-171450" defTabSz="914400">
              <a:lnSpc>
                <a:spcPct val="110000"/>
              </a:lnSpc>
              <a:buSzPct val="100000"/>
              <a:buFont typeface="Arial"/>
              <a:buChar char="•"/>
            </a:pPr>
            <a:r>
              <a:rPr lang="en-US" sz="1400" kern="0" dirty="0" smtClean="0">
                <a:latin typeface="Roboto Light"/>
                <a:ea typeface="Roboto"/>
                <a:cs typeface="Roboto Light"/>
                <a:sym typeface="Roboto"/>
                <a:rtl val="0"/>
              </a:rPr>
              <a:t>Struggling with </a:t>
            </a:r>
            <a:r>
              <a:rPr lang="en-US" sz="1400" kern="0" dirty="0" err="1" smtClean="0">
                <a:latin typeface="Roboto Light"/>
                <a:ea typeface="Roboto"/>
                <a:cs typeface="Roboto Light"/>
                <a:sym typeface="Roboto"/>
                <a:rtl val="0"/>
              </a:rPr>
              <a:t>adhoc</a:t>
            </a:r>
            <a:r>
              <a:rPr lang="en-US" sz="1400" kern="0" dirty="0" smtClean="0">
                <a:latin typeface="Roboto Light"/>
                <a:ea typeface="Roboto"/>
                <a:cs typeface="Roboto Light"/>
                <a:sym typeface="Roboto"/>
                <a:rtl val="0"/>
              </a:rPr>
              <a:t> operations, lack of tooling and monitoring, security</a:t>
            </a:r>
          </a:p>
        </p:txBody>
      </p:sp>
      <p:sp>
        <p:nvSpPr>
          <p:cNvPr id="19" name="Shape 638"/>
          <p:cNvSpPr/>
          <p:nvPr/>
        </p:nvSpPr>
        <p:spPr>
          <a:xfrm>
            <a:off x="128965" y="1793146"/>
            <a:ext cx="1926910" cy="408951"/>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latin typeface="Roboto"/>
                <a:ea typeface="Roboto"/>
                <a:cs typeface="Roboto"/>
                <a:sym typeface="Roboto"/>
                <a:rtl val="0"/>
              </a:rPr>
              <a:t>Containers</a:t>
            </a:r>
            <a:endParaRPr lang="en-US" sz="2000" kern="0" dirty="0">
              <a:latin typeface="Roboto"/>
              <a:ea typeface="Roboto"/>
              <a:cs typeface="Roboto"/>
              <a:sym typeface="Roboto"/>
              <a:rtl val="0"/>
            </a:endParaRPr>
          </a:p>
        </p:txBody>
      </p:sp>
      <p:sp>
        <p:nvSpPr>
          <p:cNvPr id="21" name="Shape 641"/>
          <p:cNvSpPr/>
          <p:nvPr/>
        </p:nvSpPr>
        <p:spPr>
          <a:xfrm>
            <a:off x="2181460" y="725165"/>
            <a:ext cx="6839358" cy="730026"/>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400" kern="0" dirty="0" smtClean="0">
                <a:latin typeface="Roboto Light"/>
                <a:ea typeface="Roboto"/>
                <a:cs typeface="Roboto Light"/>
                <a:sym typeface="Roboto"/>
                <a:rtl val="0"/>
              </a:rPr>
              <a:t>Believer in opinionated platforms, enforcing cloud-native design</a:t>
            </a:r>
          </a:p>
          <a:p>
            <a:pPr marL="171450" indent="-171450" defTabSz="914400">
              <a:lnSpc>
                <a:spcPct val="110000"/>
              </a:lnSpc>
              <a:buSzPct val="100000"/>
              <a:buFont typeface="Arial"/>
              <a:buChar char="•"/>
            </a:pPr>
            <a:r>
              <a:rPr lang="en-US" sz="1400" kern="0" dirty="0" smtClean="0">
                <a:latin typeface="Roboto Light"/>
                <a:ea typeface="Roboto"/>
                <a:cs typeface="Roboto Light"/>
                <a:sym typeface="Roboto"/>
                <a:rtl val="0"/>
              </a:rPr>
              <a:t>Shipping microservices with full CI/CD, automated lifecycle management </a:t>
            </a:r>
          </a:p>
          <a:p>
            <a:pPr marL="171450" indent="-171450" defTabSz="914400">
              <a:lnSpc>
                <a:spcPct val="110000"/>
              </a:lnSpc>
              <a:buSzPct val="100000"/>
              <a:buFont typeface="Arial"/>
              <a:buChar char="•"/>
            </a:pPr>
            <a:r>
              <a:rPr lang="en-US" sz="1400" kern="0" dirty="0" smtClean="0">
                <a:solidFill>
                  <a:prstClr val="black"/>
                </a:solidFill>
                <a:latin typeface="Roboto Light"/>
                <a:ea typeface="Roboto"/>
                <a:cs typeface="Roboto Light"/>
                <a:sym typeface="Roboto"/>
                <a:rtl val="0"/>
              </a:rPr>
              <a:t>Struggling with modernizing applications, reskilling</a:t>
            </a:r>
            <a:endParaRPr lang="en-US" sz="1400" kern="0" dirty="0">
              <a:solidFill>
                <a:prstClr val="black"/>
              </a:solidFill>
              <a:latin typeface="Roboto Light"/>
              <a:ea typeface="Roboto"/>
              <a:cs typeface="Roboto Light"/>
              <a:sym typeface="Roboto"/>
              <a:rtl val="0"/>
            </a:endParaRPr>
          </a:p>
        </p:txBody>
      </p:sp>
      <p:sp>
        <p:nvSpPr>
          <p:cNvPr id="31" name="Up Arrow 30"/>
          <p:cNvSpPr/>
          <p:nvPr/>
        </p:nvSpPr>
        <p:spPr>
          <a:xfrm>
            <a:off x="1047889" y="4029794"/>
            <a:ext cx="107901" cy="411001"/>
          </a:xfrm>
          <a:prstGeom prst="upArrow">
            <a:avLst>
              <a:gd name="adj1" fmla="val 50000"/>
              <a:gd name="adj2" fmla="val 117571"/>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Up Arrow 34"/>
          <p:cNvSpPr/>
          <p:nvPr/>
        </p:nvSpPr>
        <p:spPr>
          <a:xfrm>
            <a:off x="1047889" y="2248892"/>
            <a:ext cx="107901" cy="411001"/>
          </a:xfrm>
          <a:prstGeom prst="upArrow">
            <a:avLst>
              <a:gd name="adj1" fmla="val 50000"/>
              <a:gd name="adj2" fmla="val 117571"/>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Up Arrow 37"/>
          <p:cNvSpPr/>
          <p:nvPr/>
        </p:nvSpPr>
        <p:spPr>
          <a:xfrm>
            <a:off x="1047889" y="3140067"/>
            <a:ext cx="107901" cy="411001"/>
          </a:xfrm>
          <a:prstGeom prst="upArrow">
            <a:avLst>
              <a:gd name="adj1" fmla="val 50000"/>
              <a:gd name="adj2" fmla="val 117571"/>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Up Arrow 39"/>
          <p:cNvSpPr/>
          <p:nvPr/>
        </p:nvSpPr>
        <p:spPr>
          <a:xfrm>
            <a:off x="1047889" y="1349723"/>
            <a:ext cx="107901" cy="411001"/>
          </a:xfrm>
          <a:prstGeom prst="upArrow">
            <a:avLst>
              <a:gd name="adj1" fmla="val 50000"/>
              <a:gd name="adj2" fmla="val 117571"/>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Shape 1056"/>
          <p:cNvSpPr txBox="1">
            <a:spLocks noGrp="1"/>
          </p:cNvSpPr>
          <p:nvPr>
            <p:ph type="title"/>
          </p:nvPr>
        </p:nvSpPr>
        <p:spPr>
          <a:xfrm>
            <a:off x="0" y="132904"/>
            <a:ext cx="9144000" cy="474445"/>
          </a:xfrm>
        </p:spPr>
        <p:txBody>
          <a:bodyPr/>
          <a:lstStyle/>
          <a:p>
            <a:pPr lvl="0" algn="ctr"/>
            <a:r>
              <a:rPr lang="en-US" dirty="0" smtClean="0">
                <a:sym typeface="Arial"/>
              </a:rPr>
              <a:t>Let’s </a:t>
            </a:r>
            <a:r>
              <a:rPr lang="en-US" dirty="0" err="1" smtClean="0">
                <a:sym typeface="Arial"/>
              </a:rPr>
              <a:t>Replatform</a:t>
            </a:r>
            <a:r>
              <a:rPr lang="en-US" dirty="0" smtClean="0">
                <a:sym typeface="Arial"/>
              </a:rPr>
              <a:t> - App Modernization</a:t>
            </a:r>
            <a:endParaRPr lang="en-US" dirty="0">
              <a:sym typeface="Arial"/>
            </a:endParaRPr>
          </a:p>
        </p:txBody>
      </p:sp>
    </p:spTree>
    <p:extLst>
      <p:ext uri="{BB962C8B-B14F-4D97-AF65-F5344CB8AC3E}">
        <p14:creationId xmlns:p14="http://schemas.microsoft.com/office/powerpoint/2010/main" val="17891734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Shape 1056"/>
          <p:cNvSpPr txBox="1">
            <a:spLocks noGrp="1"/>
          </p:cNvSpPr>
          <p:nvPr>
            <p:ph type="title"/>
          </p:nvPr>
        </p:nvSpPr>
        <p:spPr>
          <a:xfrm>
            <a:off x="0" y="228503"/>
            <a:ext cx="9144000" cy="474445"/>
          </a:xfrm>
        </p:spPr>
        <p:txBody>
          <a:bodyPr/>
          <a:lstStyle/>
          <a:p>
            <a:pPr lvl="0" algn="ctr"/>
            <a:r>
              <a:rPr lang="en-US" dirty="0" smtClean="0">
                <a:sym typeface="Arial"/>
              </a:rPr>
              <a:t>Modernization Strategies</a:t>
            </a:r>
            <a:endParaRPr lang="en-US" dirty="0">
              <a:sym typeface="Arial"/>
            </a:endParaRPr>
          </a:p>
        </p:txBody>
      </p:sp>
      <p:sp>
        <p:nvSpPr>
          <p:cNvPr id="1058" name="Shape 1058"/>
          <p:cNvSpPr txBox="1"/>
          <p:nvPr/>
        </p:nvSpPr>
        <p:spPr>
          <a:xfrm>
            <a:off x="2153224" y="1851461"/>
            <a:ext cx="6966424" cy="2249315"/>
          </a:xfrm>
          <a:prstGeom prst="rect">
            <a:avLst/>
          </a:prstGeom>
          <a:noFill/>
          <a:ln>
            <a:noFill/>
          </a:ln>
        </p:spPr>
        <p:txBody>
          <a:bodyPr lIns="91425" tIns="45700" rIns="91425" bIns="45700" anchor="t" anchorCtr="0">
            <a:noAutofit/>
          </a:bodyPr>
          <a:lstStyle/>
          <a:p>
            <a:pPr marL="342900" indent="-342900">
              <a:buSzPct val="100000"/>
              <a:buFont typeface="+mj-lt"/>
              <a:buAutoNum type="alphaUcPeriod"/>
            </a:pPr>
            <a:r>
              <a:rPr lang="en-US" dirty="0" err="1" smtClean="0">
                <a:solidFill>
                  <a:schemeClr val="dk1"/>
                </a:solidFill>
                <a:latin typeface="Roboto Regular"/>
                <a:ea typeface="Calibri"/>
                <a:cs typeface="Roboto Regular"/>
                <a:sym typeface="Calibri"/>
              </a:rPr>
              <a:t>Rehost</a:t>
            </a:r>
            <a:r>
              <a:rPr lang="en-US" dirty="0" smtClean="0">
                <a:solidFill>
                  <a:schemeClr val="dk1"/>
                </a:solidFill>
                <a:latin typeface="Roboto Regular"/>
                <a:ea typeface="Calibri"/>
                <a:cs typeface="Roboto Regular"/>
                <a:sym typeface="Calibri"/>
              </a:rPr>
              <a:t> 12 Factor apps</a:t>
            </a:r>
          </a:p>
          <a:p>
            <a:pPr marL="342900" indent="-342900">
              <a:buSzPct val="100000"/>
              <a:buFont typeface="+mj-lt"/>
              <a:buAutoNum type="alphaUcPeriod"/>
            </a:pPr>
            <a:endParaRPr lang="en-US" dirty="0" smtClean="0">
              <a:solidFill>
                <a:schemeClr val="dk1"/>
              </a:solidFill>
              <a:latin typeface="Roboto Regular"/>
              <a:ea typeface="Calibri"/>
              <a:cs typeface="Roboto Regular"/>
              <a:sym typeface="Calibri"/>
            </a:endParaRPr>
          </a:p>
          <a:p>
            <a:pPr marL="342900" indent="-342900">
              <a:buSzPct val="100000"/>
              <a:buFont typeface="+mj-lt"/>
              <a:buAutoNum type="alphaUcPeriod"/>
            </a:pPr>
            <a:r>
              <a:rPr lang="en-US" dirty="0" smtClean="0">
                <a:solidFill>
                  <a:schemeClr val="dk1"/>
                </a:solidFill>
                <a:latin typeface="Roboto Regular"/>
                <a:ea typeface="Calibri"/>
                <a:cs typeface="Roboto Regular"/>
                <a:sym typeface="Calibri"/>
              </a:rPr>
              <a:t>Refactor/rebuild app to 12 Factor and containerize</a:t>
            </a:r>
          </a:p>
          <a:p>
            <a:pPr marL="342900" indent="-342900">
              <a:buSzPct val="100000"/>
              <a:buFont typeface="+mj-lt"/>
              <a:buAutoNum type="alphaUcPeriod"/>
            </a:pPr>
            <a:endParaRPr lang="en-US" dirty="0" smtClean="0">
              <a:solidFill>
                <a:schemeClr val="dk1"/>
              </a:solidFill>
              <a:latin typeface="Roboto Regular"/>
              <a:ea typeface="Calibri"/>
              <a:cs typeface="Roboto Regular"/>
              <a:sym typeface="Calibri"/>
            </a:endParaRPr>
          </a:p>
          <a:p>
            <a:pPr marL="342900" marR="0" lvl="0" indent="-342900" algn="l" rtl="0">
              <a:spcBef>
                <a:spcPts val="0"/>
              </a:spcBef>
              <a:buSzPct val="100000"/>
              <a:buFont typeface="+mj-lt"/>
              <a:buAutoNum type="alphaUcPeriod"/>
            </a:pPr>
            <a:r>
              <a:rPr lang="en-US" dirty="0" smtClean="0">
                <a:solidFill>
                  <a:schemeClr val="dk1"/>
                </a:solidFill>
                <a:latin typeface="Roboto Regular"/>
                <a:ea typeface="Calibri"/>
                <a:cs typeface="Roboto Regular"/>
                <a:sym typeface="Calibri"/>
              </a:rPr>
              <a:t>Refactor/rebuild app to BOSH virtual machine</a:t>
            </a:r>
          </a:p>
          <a:p>
            <a:pPr marL="342900" marR="0" lvl="0" indent="-342900" algn="l" rtl="0">
              <a:spcBef>
                <a:spcPts val="0"/>
              </a:spcBef>
              <a:buSzPct val="100000"/>
              <a:buFont typeface="+mj-lt"/>
              <a:buAutoNum type="alphaUcPeriod"/>
            </a:pPr>
            <a:endParaRPr lang="en-US" dirty="0" smtClean="0">
              <a:solidFill>
                <a:schemeClr val="dk1"/>
              </a:solidFill>
              <a:latin typeface="Roboto Regular"/>
              <a:ea typeface="Calibri"/>
              <a:cs typeface="Roboto Regular"/>
              <a:sym typeface="Calibri"/>
            </a:endParaRPr>
          </a:p>
          <a:p>
            <a:pPr marL="342900" marR="0" lvl="0" indent="-342900" algn="l" rtl="0">
              <a:spcBef>
                <a:spcPts val="0"/>
              </a:spcBef>
              <a:buSzPct val="100000"/>
              <a:buFont typeface="+mj-lt"/>
              <a:buAutoNum type="alphaUcPeriod"/>
            </a:pPr>
            <a:r>
              <a:rPr lang="en-US" dirty="0" smtClean="0">
                <a:solidFill>
                  <a:schemeClr val="dk1"/>
                </a:solidFill>
                <a:latin typeface="Roboto Regular"/>
                <a:ea typeface="Calibri"/>
                <a:cs typeface="Roboto Regular"/>
                <a:sym typeface="Calibri"/>
              </a:rPr>
              <a:t>Large scale </a:t>
            </a:r>
            <a:r>
              <a:rPr lang="en-US" dirty="0" err="1" smtClean="0">
                <a:solidFill>
                  <a:schemeClr val="dk1"/>
                </a:solidFill>
                <a:latin typeface="Roboto Regular"/>
                <a:ea typeface="Calibri"/>
                <a:cs typeface="Roboto Regular"/>
                <a:sym typeface="Calibri"/>
              </a:rPr>
              <a:t>rearchitecture</a:t>
            </a:r>
            <a:r>
              <a:rPr lang="en-US" dirty="0" smtClean="0">
                <a:solidFill>
                  <a:schemeClr val="dk1"/>
                </a:solidFill>
                <a:latin typeface="Roboto Regular"/>
                <a:ea typeface="Calibri"/>
                <a:cs typeface="Roboto Regular"/>
                <a:sym typeface="Calibri"/>
              </a:rPr>
              <a:t> for service and data decomposition</a:t>
            </a:r>
          </a:p>
          <a:p>
            <a:pPr lvl="1">
              <a:buSzPct val="100000"/>
            </a:pPr>
            <a:endParaRPr lang="en-US" dirty="0" smtClean="0">
              <a:solidFill>
                <a:schemeClr val="dk1"/>
              </a:solidFill>
              <a:latin typeface="Roboto Regular"/>
              <a:ea typeface="Calibri"/>
              <a:cs typeface="Roboto Regular"/>
              <a:sym typeface="Calibri"/>
            </a:endParaRPr>
          </a:p>
          <a:p>
            <a:pPr marR="0" lvl="0" algn="l" rtl="0">
              <a:spcBef>
                <a:spcPts val="0"/>
              </a:spcBef>
              <a:buSzPct val="100000"/>
            </a:pPr>
            <a:endParaRPr lang="en-US" dirty="0">
              <a:solidFill>
                <a:schemeClr val="dk1"/>
              </a:solidFill>
              <a:latin typeface="Roboto Regular"/>
              <a:ea typeface="Calibri"/>
              <a:cs typeface="Roboto Regular"/>
              <a:sym typeface="Calibri"/>
            </a:endParaRPr>
          </a:p>
        </p:txBody>
      </p:sp>
      <p:pic>
        <p:nvPicPr>
          <p:cNvPr id="11" name="Shape 812"/>
          <p:cNvPicPr preferRelativeResize="0"/>
          <p:nvPr/>
        </p:nvPicPr>
        <p:blipFill rotWithShape="1">
          <a:blip r:embed="rId3">
            <a:alphaModFix/>
          </a:blip>
          <a:srcRect/>
          <a:stretch/>
        </p:blipFill>
        <p:spPr>
          <a:xfrm>
            <a:off x="596119" y="1978712"/>
            <a:ext cx="1288374" cy="1822255"/>
          </a:xfrm>
          <a:prstGeom prst="rect">
            <a:avLst/>
          </a:prstGeom>
          <a:noFill/>
          <a:ln>
            <a:noFill/>
          </a:ln>
        </p:spPr>
      </p:pic>
      <p:sp>
        <p:nvSpPr>
          <p:cNvPr id="13" name="Shape 1058"/>
          <p:cNvSpPr txBox="1"/>
          <p:nvPr/>
        </p:nvSpPr>
        <p:spPr>
          <a:xfrm>
            <a:off x="0" y="878577"/>
            <a:ext cx="9144000" cy="743312"/>
          </a:xfrm>
          <a:prstGeom prst="rect">
            <a:avLst/>
          </a:prstGeom>
          <a:noFill/>
          <a:ln>
            <a:noFill/>
          </a:ln>
        </p:spPr>
        <p:txBody>
          <a:bodyPr lIns="91425" tIns="45700" rIns="91425" bIns="45700" anchor="t" anchorCtr="0">
            <a:noAutofit/>
          </a:bodyPr>
          <a:lstStyle/>
          <a:p>
            <a:pPr algn="ctr">
              <a:buSzPct val="100000"/>
            </a:pPr>
            <a:r>
              <a:rPr lang="en-US" dirty="0" smtClean="0">
                <a:solidFill>
                  <a:schemeClr val="dk1"/>
                </a:solidFill>
                <a:latin typeface="Roboto Regular"/>
                <a:ea typeface="Calibri"/>
                <a:cs typeface="Roboto Regular"/>
                <a:sym typeface="Calibri"/>
              </a:rPr>
              <a:t>Evaluate your application portfolio, which apps are u</a:t>
            </a:r>
            <a:r>
              <a:rPr lang="en-US" b="0" i="0" u="none" strike="noStrike" cap="none" dirty="0" smtClean="0">
                <a:solidFill>
                  <a:schemeClr val="dk1"/>
                </a:solidFill>
                <a:latin typeface="Roboto Regular"/>
                <a:ea typeface="Calibri"/>
                <a:cs typeface="Roboto Regular"/>
                <a:sym typeface="Calibri"/>
              </a:rPr>
              <a:t>nder active development, </a:t>
            </a:r>
          </a:p>
          <a:p>
            <a:pPr algn="ctr">
              <a:buSzPct val="100000"/>
            </a:pPr>
            <a:r>
              <a:rPr lang="en-US" b="0" i="0" u="none" strike="noStrike" cap="none" dirty="0" smtClean="0">
                <a:solidFill>
                  <a:schemeClr val="dk1"/>
                </a:solidFill>
                <a:latin typeface="Roboto Regular"/>
                <a:ea typeface="Calibri"/>
                <a:cs typeface="Roboto Regular"/>
                <a:sym typeface="Calibri"/>
              </a:rPr>
              <a:t>and the cost/benefit of </a:t>
            </a:r>
            <a:r>
              <a:rPr lang="en-US" dirty="0" smtClean="0">
                <a:solidFill>
                  <a:schemeClr val="dk1"/>
                </a:solidFill>
                <a:latin typeface="Roboto Regular"/>
                <a:ea typeface="Calibri"/>
                <a:cs typeface="Roboto Regular"/>
                <a:sym typeface="Calibri"/>
              </a:rPr>
              <a:t>refactoring an app to a </a:t>
            </a:r>
            <a:r>
              <a:rPr lang="en-US" b="0" i="0" u="none" strike="noStrike" cap="none" dirty="0" smtClean="0">
                <a:solidFill>
                  <a:schemeClr val="dk1"/>
                </a:solidFill>
                <a:latin typeface="Roboto Regular"/>
                <a:ea typeface="Calibri"/>
                <a:cs typeface="Roboto Regular"/>
                <a:sym typeface="Calibri"/>
              </a:rPr>
              <a:t>12 Factor design.</a:t>
            </a:r>
            <a:endParaRPr lang="en-US" b="0" i="0" u="none" strike="noStrike" cap="none" baseline="0" dirty="0" smtClean="0">
              <a:solidFill>
                <a:schemeClr val="dk1"/>
              </a:solidFill>
              <a:latin typeface="Roboto Regular"/>
              <a:ea typeface="Calibri"/>
              <a:cs typeface="Roboto Regular"/>
              <a:sym typeface="Calibri"/>
            </a:endParaRPr>
          </a:p>
        </p:txBody>
      </p:sp>
      <p:sp>
        <p:nvSpPr>
          <p:cNvPr id="3" name="Rectangle 2"/>
          <p:cNvSpPr/>
          <p:nvPr/>
        </p:nvSpPr>
        <p:spPr>
          <a:xfrm>
            <a:off x="0" y="4219931"/>
            <a:ext cx="9144000" cy="646331"/>
          </a:xfrm>
          <a:prstGeom prst="rect">
            <a:avLst/>
          </a:prstGeom>
        </p:spPr>
        <p:txBody>
          <a:bodyPr wrap="square">
            <a:spAutoFit/>
          </a:bodyPr>
          <a:lstStyle/>
          <a:p>
            <a:pPr marL="0" lvl="1" algn="ctr">
              <a:buSzPct val="100000"/>
            </a:pPr>
            <a:r>
              <a:rPr lang="en-US" dirty="0">
                <a:solidFill>
                  <a:schemeClr val="dk1"/>
                </a:solidFill>
                <a:latin typeface="Roboto Regular"/>
                <a:ea typeface="Calibri"/>
                <a:cs typeface="Roboto Regular"/>
                <a:sym typeface="Calibri"/>
              </a:rPr>
              <a:t>Modernize with </a:t>
            </a:r>
            <a:r>
              <a:rPr lang="en-US" dirty="0" smtClean="0">
                <a:solidFill>
                  <a:schemeClr val="dk1"/>
                </a:solidFill>
                <a:latin typeface="Roboto Regular"/>
                <a:ea typeface="Calibri"/>
                <a:cs typeface="Roboto Regular"/>
                <a:sym typeface="Calibri"/>
              </a:rPr>
              <a:t>microservice </a:t>
            </a:r>
            <a:r>
              <a:rPr lang="en-US" dirty="0">
                <a:solidFill>
                  <a:schemeClr val="dk1"/>
                </a:solidFill>
                <a:latin typeface="Roboto Regular"/>
                <a:ea typeface="Calibri"/>
                <a:cs typeface="Roboto Regular"/>
                <a:sym typeface="Calibri"/>
              </a:rPr>
              <a:t>components </a:t>
            </a:r>
            <a:r>
              <a:rPr lang="en-US" dirty="0" smtClean="0">
                <a:solidFill>
                  <a:schemeClr val="dk1"/>
                </a:solidFill>
                <a:latin typeface="Roboto Regular"/>
                <a:ea typeface="Calibri"/>
                <a:cs typeface="Roboto Regular"/>
                <a:sym typeface="Calibri"/>
              </a:rPr>
              <a:t>and integrate legacy </a:t>
            </a:r>
            <a:r>
              <a:rPr lang="en-US" dirty="0">
                <a:solidFill>
                  <a:schemeClr val="dk1"/>
                </a:solidFill>
                <a:latin typeface="Roboto Regular"/>
                <a:ea typeface="Calibri"/>
                <a:cs typeface="Roboto Regular"/>
                <a:sym typeface="Calibri"/>
              </a:rPr>
              <a:t>apps via </a:t>
            </a:r>
            <a:r>
              <a:rPr lang="en-US" dirty="0" smtClean="0">
                <a:solidFill>
                  <a:schemeClr val="dk1"/>
                </a:solidFill>
                <a:latin typeface="Roboto Regular"/>
                <a:ea typeface="Calibri"/>
                <a:cs typeface="Roboto Regular"/>
                <a:sym typeface="Calibri"/>
              </a:rPr>
              <a:t>APIs. </a:t>
            </a:r>
            <a:r>
              <a:rPr lang="en-US" dirty="0">
                <a:solidFill>
                  <a:schemeClr val="dk1"/>
                </a:solidFill>
                <a:latin typeface="Roboto Regular"/>
                <a:ea typeface="Calibri"/>
                <a:cs typeface="Roboto Regular"/>
                <a:sym typeface="Calibri"/>
              </a:rPr>
              <a:t>Professional </a:t>
            </a:r>
            <a:r>
              <a:rPr lang="en-US" dirty="0" smtClean="0">
                <a:solidFill>
                  <a:schemeClr val="dk1"/>
                </a:solidFill>
                <a:latin typeface="Roboto Regular"/>
                <a:ea typeface="Calibri"/>
                <a:cs typeface="Roboto Regular"/>
                <a:sym typeface="Calibri"/>
              </a:rPr>
              <a:t>service options for </a:t>
            </a:r>
            <a:r>
              <a:rPr lang="en-US" dirty="0">
                <a:solidFill>
                  <a:schemeClr val="dk1"/>
                </a:solidFill>
                <a:latin typeface="Roboto Regular"/>
                <a:ea typeface="Calibri"/>
                <a:cs typeface="Roboto Regular"/>
                <a:sym typeface="Calibri"/>
              </a:rPr>
              <a:t>knowledge </a:t>
            </a:r>
            <a:r>
              <a:rPr lang="en-US" dirty="0" smtClean="0">
                <a:solidFill>
                  <a:schemeClr val="dk1"/>
                </a:solidFill>
                <a:latin typeface="Roboto Regular"/>
                <a:ea typeface="Calibri"/>
                <a:cs typeface="Roboto Regular"/>
                <a:sym typeface="Calibri"/>
              </a:rPr>
              <a:t>transfer, app evaluation and delivery</a:t>
            </a:r>
            <a:r>
              <a:rPr lang="en-US" dirty="0">
                <a:solidFill>
                  <a:schemeClr val="dk1"/>
                </a:solidFill>
                <a:latin typeface="Roboto Regular"/>
                <a:ea typeface="Calibri"/>
                <a:cs typeface="Roboto Regular"/>
                <a:sym typeface="Calibri"/>
              </a:rPr>
              <a:t>.</a:t>
            </a:r>
          </a:p>
        </p:txBody>
      </p:sp>
    </p:spTree>
    <p:extLst>
      <p:ext uri="{BB962C8B-B14F-4D97-AF65-F5344CB8AC3E}">
        <p14:creationId xmlns:p14="http://schemas.microsoft.com/office/powerpoint/2010/main" val="17672893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67" name="Rectangle 66"/>
          <p:cNvSpPr/>
          <p:nvPr/>
        </p:nvSpPr>
        <p:spPr>
          <a:xfrm>
            <a:off x="0" y="1"/>
            <a:ext cx="2050373" cy="5143500"/>
          </a:xfrm>
          <a:prstGeom prst="rect">
            <a:avLst/>
          </a:prstGeom>
          <a:solidFill>
            <a:schemeClr val="bg1">
              <a:lumMod val="8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boto Regular"/>
              <a:cs typeface="Roboto Regular"/>
            </a:endParaRPr>
          </a:p>
        </p:txBody>
      </p:sp>
      <p:pic>
        <p:nvPicPr>
          <p:cNvPr id="9" name="Picture 8" descr="Gatew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98" y="3691911"/>
            <a:ext cx="422563" cy="422563"/>
          </a:xfrm>
          <a:prstGeom prst="rect">
            <a:avLst/>
          </a:prstGeom>
        </p:spPr>
      </p:pic>
      <p:pic>
        <p:nvPicPr>
          <p:cNvPr id="17" name="Picture 16" descr="Ro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310" y="751383"/>
            <a:ext cx="399753" cy="399753"/>
          </a:xfrm>
          <a:prstGeom prst="rect">
            <a:avLst/>
          </a:prstGeom>
        </p:spPr>
      </p:pic>
      <p:pic>
        <p:nvPicPr>
          <p:cNvPr id="21" name="Picture 20" descr="Load balancer, generi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6041" y="1461372"/>
            <a:ext cx="488292" cy="488292"/>
          </a:xfrm>
          <a:prstGeom prst="rect">
            <a:avLst/>
          </a:prstGeom>
        </p:spPr>
      </p:pic>
      <p:sp>
        <p:nvSpPr>
          <p:cNvPr id="22" name="Rectangle 21"/>
          <p:cNvSpPr/>
          <p:nvPr/>
        </p:nvSpPr>
        <p:spPr>
          <a:xfrm>
            <a:off x="266004" y="1074617"/>
            <a:ext cx="1518364" cy="338554"/>
          </a:xfrm>
          <a:prstGeom prst="rect">
            <a:avLst/>
          </a:prstGeom>
        </p:spPr>
        <p:txBody>
          <a:bodyPr wrap="none">
            <a:spAutoFit/>
          </a:bodyPr>
          <a:lstStyle/>
          <a:p>
            <a:pPr algn="ctr" defTabSz="914400"/>
            <a:r>
              <a:rPr lang="en-US" sz="1600" kern="0" dirty="0">
                <a:solidFill>
                  <a:srgbClr val="000000"/>
                </a:solidFill>
                <a:latin typeface="Roboto Regular"/>
                <a:ea typeface="Calibri"/>
                <a:cs typeface="Roboto Regular"/>
                <a:sym typeface="Calibri"/>
                <a:rtl val="0"/>
              </a:rPr>
              <a:t>Load Balancer</a:t>
            </a:r>
          </a:p>
        </p:txBody>
      </p:sp>
      <p:pic>
        <p:nvPicPr>
          <p:cNvPr id="28" name="Picture 27" descr="Service Bu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2316" y="1443273"/>
            <a:ext cx="548084" cy="548084"/>
          </a:xfrm>
          <a:prstGeom prst="rect">
            <a:avLst/>
          </a:prstGeom>
        </p:spPr>
      </p:pic>
      <p:pic>
        <p:nvPicPr>
          <p:cNvPr id="31" name="Picture 30" descr="Database generi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289" y="3431123"/>
            <a:ext cx="349794" cy="349794"/>
          </a:xfrm>
          <a:prstGeom prst="rect">
            <a:avLst/>
          </a:prstGeom>
        </p:spPr>
      </p:pic>
      <p:sp>
        <p:nvSpPr>
          <p:cNvPr id="37" name="Rectangle 36"/>
          <p:cNvSpPr/>
          <p:nvPr/>
        </p:nvSpPr>
        <p:spPr>
          <a:xfrm>
            <a:off x="426304" y="2861560"/>
            <a:ext cx="1197764" cy="338554"/>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App Server</a:t>
            </a:r>
            <a:endParaRPr lang="en-US" sz="1600" kern="0" dirty="0">
              <a:solidFill>
                <a:srgbClr val="000000"/>
              </a:solidFill>
              <a:latin typeface="Roboto Regular"/>
              <a:ea typeface="Calibri"/>
              <a:cs typeface="Roboto Regular"/>
              <a:sym typeface="Calibri"/>
              <a:rtl val="0"/>
            </a:endParaRPr>
          </a:p>
        </p:txBody>
      </p:sp>
      <p:sp>
        <p:nvSpPr>
          <p:cNvPr id="38" name="Rectangle 37"/>
          <p:cNvSpPr/>
          <p:nvPr/>
        </p:nvSpPr>
        <p:spPr>
          <a:xfrm>
            <a:off x="407068" y="1961113"/>
            <a:ext cx="1236236" cy="338554"/>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Web Server</a:t>
            </a:r>
            <a:endParaRPr lang="en-US" sz="1600" kern="0" dirty="0">
              <a:solidFill>
                <a:srgbClr val="000000"/>
              </a:solidFill>
              <a:latin typeface="Roboto Regular"/>
              <a:ea typeface="Calibri"/>
              <a:cs typeface="Roboto Regular"/>
              <a:sym typeface="Calibri"/>
              <a:rtl val="0"/>
            </a:endParaRPr>
          </a:p>
        </p:txBody>
      </p:sp>
      <p:sp>
        <p:nvSpPr>
          <p:cNvPr id="39" name="Rectangle 38"/>
          <p:cNvSpPr/>
          <p:nvPr/>
        </p:nvSpPr>
        <p:spPr>
          <a:xfrm>
            <a:off x="494382" y="3746827"/>
            <a:ext cx="1061609" cy="338554"/>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Database</a:t>
            </a:r>
            <a:endParaRPr lang="en-US" sz="1600" kern="0" dirty="0">
              <a:solidFill>
                <a:srgbClr val="000000"/>
              </a:solidFill>
              <a:latin typeface="Roboto Regular"/>
              <a:ea typeface="Calibri"/>
              <a:cs typeface="Roboto Regular"/>
              <a:sym typeface="Calibri"/>
              <a:rtl val="0"/>
            </a:endParaRPr>
          </a:p>
        </p:txBody>
      </p:sp>
      <p:pic>
        <p:nvPicPr>
          <p:cNvPr id="40" name="Picture 39" descr="Router.png"/>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70959" y="3623909"/>
            <a:ext cx="470799" cy="470799"/>
          </a:xfrm>
          <a:prstGeom prst="rect">
            <a:avLst/>
          </a:prstGeom>
        </p:spPr>
      </p:pic>
      <p:sp>
        <p:nvSpPr>
          <p:cNvPr id="41" name="Rectangle 40"/>
          <p:cNvSpPr/>
          <p:nvPr/>
        </p:nvSpPr>
        <p:spPr>
          <a:xfrm>
            <a:off x="4110169" y="4045567"/>
            <a:ext cx="992379" cy="584776"/>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Dynamic </a:t>
            </a:r>
          </a:p>
          <a:p>
            <a:pPr algn="ctr" defTabSz="914400"/>
            <a:r>
              <a:rPr lang="en-US" sz="1600" kern="0" dirty="0" smtClean="0">
                <a:solidFill>
                  <a:srgbClr val="000000"/>
                </a:solidFill>
                <a:latin typeface="Roboto Regular"/>
                <a:ea typeface="Calibri"/>
                <a:cs typeface="Roboto Regular"/>
                <a:sym typeface="Calibri"/>
                <a:rtl val="0"/>
              </a:rPr>
              <a:t>Router</a:t>
            </a:r>
            <a:endParaRPr lang="en-US" sz="1600" kern="0" dirty="0">
              <a:solidFill>
                <a:srgbClr val="000000"/>
              </a:solidFill>
              <a:latin typeface="Roboto Regular"/>
              <a:ea typeface="Calibri"/>
              <a:cs typeface="Roboto Regular"/>
              <a:sym typeface="Calibri"/>
              <a:rtl val="0"/>
            </a:endParaRPr>
          </a:p>
        </p:txBody>
      </p:sp>
      <p:pic>
        <p:nvPicPr>
          <p:cNvPr id="33" name="Picture 32" descr="App generi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021" y="2496351"/>
            <a:ext cx="430331" cy="430331"/>
          </a:xfrm>
          <a:prstGeom prst="rect">
            <a:avLst/>
          </a:prstGeom>
        </p:spPr>
      </p:pic>
      <p:sp>
        <p:nvSpPr>
          <p:cNvPr id="45" name="Rectangle 44"/>
          <p:cNvSpPr/>
          <p:nvPr/>
        </p:nvSpPr>
        <p:spPr>
          <a:xfrm>
            <a:off x="0" y="55219"/>
            <a:ext cx="2050373" cy="584776"/>
          </a:xfrm>
          <a:prstGeom prst="rect">
            <a:avLst/>
          </a:prstGeom>
        </p:spPr>
        <p:txBody>
          <a:bodyPr wrap="square">
            <a:spAutoFit/>
          </a:bodyPr>
          <a:lstStyle/>
          <a:p>
            <a:pPr algn="ctr" defTabSz="914400"/>
            <a:r>
              <a:rPr lang="en-US" sz="1600" b="1" kern="0" dirty="0" smtClean="0">
                <a:solidFill>
                  <a:srgbClr val="000000"/>
                </a:solidFill>
                <a:latin typeface="Roboto Regular"/>
                <a:ea typeface="Calibri"/>
                <a:cs typeface="Roboto Regular"/>
                <a:sym typeface="Calibri"/>
                <a:rtl val="0"/>
              </a:rPr>
              <a:t>Traditional App</a:t>
            </a:r>
          </a:p>
          <a:p>
            <a:pPr algn="ctr" defTabSz="914400"/>
            <a:r>
              <a:rPr lang="en-US" sz="1600" b="1" kern="0" dirty="0" smtClean="0">
                <a:solidFill>
                  <a:srgbClr val="000000"/>
                </a:solidFill>
                <a:latin typeface="Roboto Regular"/>
                <a:ea typeface="Calibri"/>
                <a:cs typeface="Roboto Regular"/>
                <a:sym typeface="Calibri"/>
                <a:rtl val="0"/>
              </a:rPr>
              <a:t>Environment</a:t>
            </a:r>
            <a:endParaRPr lang="en-US" sz="1600" b="1" kern="0" dirty="0">
              <a:solidFill>
                <a:srgbClr val="000000"/>
              </a:solidFill>
              <a:latin typeface="Roboto Regular"/>
              <a:ea typeface="Calibri"/>
              <a:cs typeface="Roboto Regular"/>
              <a:sym typeface="Calibri"/>
              <a:rtl val="0"/>
            </a:endParaRPr>
          </a:p>
        </p:txBody>
      </p:sp>
      <p:sp>
        <p:nvSpPr>
          <p:cNvPr id="47" name="Rectangle 46"/>
          <p:cNvSpPr/>
          <p:nvPr/>
        </p:nvSpPr>
        <p:spPr>
          <a:xfrm>
            <a:off x="2672825" y="856807"/>
            <a:ext cx="3867066" cy="338554"/>
          </a:xfrm>
          <a:prstGeom prst="rect">
            <a:avLst/>
          </a:prstGeom>
        </p:spPr>
        <p:txBody>
          <a:bodyPr wrap="square">
            <a:spAutoFit/>
          </a:bodyPr>
          <a:lstStyle/>
          <a:p>
            <a:pPr algn="ctr" defTabSz="914400"/>
            <a:r>
              <a:rPr lang="en-US" sz="1600" b="1" kern="0" dirty="0" smtClean="0">
                <a:solidFill>
                  <a:srgbClr val="000000"/>
                </a:solidFill>
                <a:latin typeface="Roboto Regular"/>
                <a:ea typeface="Calibri"/>
                <a:cs typeface="Roboto Regular"/>
                <a:sym typeface="Calibri"/>
                <a:rtl val="0"/>
              </a:rPr>
              <a:t>Platform Runtime</a:t>
            </a:r>
            <a:endParaRPr lang="en-US" sz="1600" b="1" kern="0" dirty="0">
              <a:solidFill>
                <a:srgbClr val="000000"/>
              </a:solidFill>
              <a:latin typeface="Roboto Regular"/>
              <a:ea typeface="Calibri"/>
              <a:cs typeface="Roboto Regular"/>
              <a:sym typeface="Calibri"/>
              <a:rtl val="0"/>
            </a:endParaRPr>
          </a:p>
        </p:txBody>
      </p:sp>
      <p:sp>
        <p:nvSpPr>
          <p:cNvPr id="48" name="Rectangle 47"/>
          <p:cNvSpPr/>
          <p:nvPr/>
        </p:nvSpPr>
        <p:spPr>
          <a:xfrm>
            <a:off x="2672825" y="3059093"/>
            <a:ext cx="3867066" cy="338554"/>
          </a:xfrm>
          <a:prstGeom prst="rect">
            <a:avLst/>
          </a:prstGeom>
        </p:spPr>
        <p:txBody>
          <a:bodyPr wrap="square">
            <a:spAutoFit/>
          </a:bodyPr>
          <a:lstStyle/>
          <a:p>
            <a:pPr algn="ctr" defTabSz="914400"/>
            <a:r>
              <a:rPr lang="en-US" sz="1600" b="1" kern="0" dirty="0" smtClean="0">
                <a:solidFill>
                  <a:srgbClr val="000000"/>
                </a:solidFill>
                <a:latin typeface="Roboto Regular"/>
                <a:ea typeface="Calibri"/>
                <a:cs typeface="Roboto Regular"/>
                <a:sym typeface="Calibri"/>
                <a:rtl val="0"/>
              </a:rPr>
              <a:t>Backing Services</a:t>
            </a:r>
            <a:endParaRPr lang="en-US" sz="1600" b="1" kern="0" dirty="0">
              <a:solidFill>
                <a:srgbClr val="000000"/>
              </a:solidFill>
              <a:latin typeface="Roboto Regular"/>
              <a:ea typeface="Calibri"/>
              <a:cs typeface="Roboto Regular"/>
              <a:sym typeface="Calibri"/>
              <a:rtl val="0"/>
            </a:endParaRPr>
          </a:p>
        </p:txBody>
      </p:sp>
      <p:sp>
        <p:nvSpPr>
          <p:cNvPr id="54" name="Rectangle 53"/>
          <p:cNvSpPr/>
          <p:nvPr/>
        </p:nvSpPr>
        <p:spPr>
          <a:xfrm>
            <a:off x="2863898" y="1941926"/>
            <a:ext cx="992579" cy="584776"/>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API </a:t>
            </a:r>
          </a:p>
          <a:p>
            <a:pPr algn="ctr" defTabSz="914400"/>
            <a:r>
              <a:rPr lang="en-US" sz="1600" kern="0" dirty="0" smtClean="0">
                <a:solidFill>
                  <a:srgbClr val="000000"/>
                </a:solidFill>
                <a:latin typeface="Roboto Regular"/>
                <a:ea typeface="Calibri"/>
                <a:cs typeface="Roboto Regular"/>
                <a:sym typeface="Calibri"/>
                <a:rtl val="0"/>
              </a:rPr>
              <a:t>Gateway</a:t>
            </a:r>
            <a:endParaRPr lang="en-US" sz="1600" kern="0" dirty="0">
              <a:solidFill>
                <a:srgbClr val="000000"/>
              </a:solidFill>
              <a:latin typeface="Roboto Regular"/>
              <a:ea typeface="Calibri"/>
              <a:cs typeface="Roboto Regular"/>
              <a:sym typeface="Calibri"/>
              <a:rtl val="0"/>
            </a:endParaRPr>
          </a:p>
        </p:txBody>
      </p:sp>
      <p:sp>
        <p:nvSpPr>
          <p:cNvPr id="55" name="Rectangle 54"/>
          <p:cNvSpPr/>
          <p:nvPr/>
        </p:nvSpPr>
        <p:spPr>
          <a:xfrm>
            <a:off x="5315893" y="4097090"/>
            <a:ext cx="1095172" cy="584776"/>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Service </a:t>
            </a:r>
          </a:p>
          <a:p>
            <a:pPr algn="ctr" defTabSz="914400"/>
            <a:r>
              <a:rPr lang="en-US" sz="1600" kern="0" dirty="0" smtClean="0">
                <a:solidFill>
                  <a:srgbClr val="000000"/>
                </a:solidFill>
                <a:latin typeface="Roboto Regular"/>
                <a:ea typeface="Calibri"/>
                <a:cs typeface="Roboto Regular"/>
                <a:sym typeface="Calibri"/>
                <a:rtl val="0"/>
              </a:rPr>
              <a:t>Discovery</a:t>
            </a:r>
            <a:endParaRPr lang="en-US" sz="1600" kern="0" dirty="0">
              <a:solidFill>
                <a:srgbClr val="000000"/>
              </a:solidFill>
              <a:latin typeface="Roboto Regular"/>
              <a:ea typeface="Calibri"/>
              <a:cs typeface="Roboto Regular"/>
              <a:sym typeface="Calibri"/>
              <a:rtl val="0"/>
            </a:endParaRPr>
          </a:p>
        </p:txBody>
      </p:sp>
      <p:pic>
        <p:nvPicPr>
          <p:cNvPr id="56" name="Picture 55" descr="SQL Database (generic).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6272" y="3772211"/>
            <a:ext cx="427830" cy="427830"/>
          </a:xfrm>
          <a:prstGeom prst="rect">
            <a:avLst/>
          </a:prstGeom>
        </p:spPr>
      </p:pic>
      <p:sp>
        <p:nvSpPr>
          <p:cNvPr id="57" name="Rectangle 56"/>
          <p:cNvSpPr/>
          <p:nvPr/>
        </p:nvSpPr>
        <p:spPr>
          <a:xfrm>
            <a:off x="2829383" y="4158436"/>
            <a:ext cx="1061609" cy="338554"/>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Database</a:t>
            </a:r>
            <a:endParaRPr lang="en-US" sz="1600" kern="0" dirty="0">
              <a:solidFill>
                <a:srgbClr val="000000"/>
              </a:solidFill>
              <a:latin typeface="Roboto Regular"/>
              <a:ea typeface="Calibri"/>
              <a:cs typeface="Roboto Regular"/>
              <a:sym typeface="Calibri"/>
              <a:rtl val="0"/>
            </a:endParaRPr>
          </a:p>
        </p:txBody>
      </p:sp>
      <p:sp>
        <p:nvSpPr>
          <p:cNvPr id="64" name="Rectangle 63"/>
          <p:cNvSpPr/>
          <p:nvPr/>
        </p:nvSpPr>
        <p:spPr>
          <a:xfrm>
            <a:off x="2622763" y="1233297"/>
            <a:ext cx="3990752" cy="1444490"/>
          </a:xfrm>
          <a:prstGeom prst="rect">
            <a:avLst/>
          </a:prstGeom>
          <a:noFill/>
          <a:ln w="571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Roboto Regular"/>
              <a:cs typeface="Roboto Regular"/>
            </a:endParaRPr>
          </a:p>
        </p:txBody>
      </p:sp>
      <p:sp>
        <p:nvSpPr>
          <p:cNvPr id="66" name="Rectangle 65"/>
          <p:cNvSpPr/>
          <p:nvPr/>
        </p:nvSpPr>
        <p:spPr>
          <a:xfrm>
            <a:off x="2622763" y="3415510"/>
            <a:ext cx="3990752" cy="1468541"/>
          </a:xfrm>
          <a:prstGeom prst="rect">
            <a:avLst/>
          </a:prstGeom>
          <a:noFill/>
          <a:ln w="571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Roboto Regular"/>
              <a:cs typeface="Roboto Regular"/>
            </a:endParaRPr>
          </a:p>
        </p:txBody>
      </p:sp>
      <p:sp>
        <p:nvSpPr>
          <p:cNvPr id="71" name="Rectangle 70"/>
          <p:cNvSpPr/>
          <p:nvPr/>
        </p:nvSpPr>
        <p:spPr>
          <a:xfrm>
            <a:off x="3920914" y="1923827"/>
            <a:ext cx="1370888" cy="584776"/>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Microservice</a:t>
            </a:r>
          </a:p>
          <a:p>
            <a:pPr algn="ctr" defTabSz="914400"/>
            <a:r>
              <a:rPr lang="en-US" sz="1600" kern="0" dirty="0" smtClean="0">
                <a:solidFill>
                  <a:srgbClr val="000000"/>
                </a:solidFill>
                <a:latin typeface="Roboto Regular"/>
                <a:ea typeface="Calibri"/>
                <a:cs typeface="Roboto Regular"/>
                <a:sym typeface="Calibri"/>
                <a:rtl val="0"/>
              </a:rPr>
              <a:t>App</a:t>
            </a:r>
          </a:p>
        </p:txBody>
      </p:sp>
      <p:pic>
        <p:nvPicPr>
          <p:cNvPr id="92" name="Picture 91" descr="Web.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0289" y="1648123"/>
            <a:ext cx="349794" cy="349794"/>
          </a:xfrm>
          <a:prstGeom prst="rect">
            <a:avLst/>
          </a:prstGeom>
        </p:spPr>
      </p:pic>
      <p:sp>
        <p:nvSpPr>
          <p:cNvPr id="93" name="Rectangle 92"/>
          <p:cNvSpPr/>
          <p:nvPr/>
        </p:nvSpPr>
        <p:spPr>
          <a:xfrm>
            <a:off x="739190" y="4629825"/>
            <a:ext cx="571992" cy="338554"/>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ERP</a:t>
            </a:r>
            <a:endParaRPr lang="en-US" sz="1600" kern="0" dirty="0">
              <a:solidFill>
                <a:srgbClr val="000000"/>
              </a:solidFill>
              <a:latin typeface="Roboto Regular"/>
              <a:ea typeface="Calibri"/>
              <a:cs typeface="Roboto Regular"/>
              <a:sym typeface="Calibri"/>
              <a:rtl val="0"/>
            </a:endParaRPr>
          </a:p>
        </p:txBody>
      </p:sp>
      <p:pic>
        <p:nvPicPr>
          <p:cNvPr id="88" name="Picture 87"/>
          <p:cNvPicPr>
            <a:picLocks noChangeAspect="1"/>
          </p:cNvPicPr>
          <p:nvPr/>
        </p:nvPicPr>
        <p:blipFill>
          <a:blip r:embed="rId11"/>
          <a:stretch>
            <a:fillRect/>
          </a:stretch>
        </p:blipFill>
        <p:spPr>
          <a:xfrm flipH="1">
            <a:off x="831940" y="4292633"/>
            <a:ext cx="386492" cy="386492"/>
          </a:xfrm>
          <a:prstGeom prst="rect">
            <a:avLst/>
          </a:prstGeom>
        </p:spPr>
      </p:pic>
      <p:sp>
        <p:nvSpPr>
          <p:cNvPr id="77" name="Rectangle 76"/>
          <p:cNvSpPr/>
          <p:nvPr/>
        </p:nvSpPr>
        <p:spPr>
          <a:xfrm>
            <a:off x="7108578" y="3424829"/>
            <a:ext cx="1458517" cy="1444490"/>
          </a:xfrm>
          <a:prstGeom prst="rect">
            <a:avLst/>
          </a:prstGeom>
          <a:solidFill>
            <a:schemeClr val="bg1">
              <a:lumMod val="85000"/>
            </a:schemeClr>
          </a:solidFill>
          <a:ln w="571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boto Regular"/>
              <a:cs typeface="Roboto Regular"/>
            </a:endParaRPr>
          </a:p>
        </p:txBody>
      </p:sp>
      <p:sp>
        <p:nvSpPr>
          <p:cNvPr id="78" name="Rectangle 77"/>
          <p:cNvSpPr/>
          <p:nvPr/>
        </p:nvSpPr>
        <p:spPr>
          <a:xfrm>
            <a:off x="7108674" y="1218651"/>
            <a:ext cx="1458324" cy="1444490"/>
          </a:xfrm>
          <a:prstGeom prst="rect">
            <a:avLst/>
          </a:prstGeom>
          <a:solidFill>
            <a:schemeClr val="bg2"/>
          </a:solidFill>
          <a:ln w="571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boto Regular"/>
              <a:cs typeface="Roboto Regular"/>
            </a:endParaRPr>
          </a:p>
        </p:txBody>
      </p:sp>
      <p:sp>
        <p:nvSpPr>
          <p:cNvPr id="79" name="Rectangle 78"/>
          <p:cNvSpPr/>
          <p:nvPr/>
        </p:nvSpPr>
        <p:spPr>
          <a:xfrm>
            <a:off x="7108626" y="867134"/>
            <a:ext cx="1458420" cy="338554"/>
          </a:xfrm>
          <a:prstGeom prst="rect">
            <a:avLst/>
          </a:prstGeom>
        </p:spPr>
        <p:txBody>
          <a:bodyPr wrap="square">
            <a:spAutoFit/>
          </a:bodyPr>
          <a:lstStyle/>
          <a:p>
            <a:pPr algn="ctr" defTabSz="914400"/>
            <a:r>
              <a:rPr lang="en-US" sz="1600" b="1" kern="0" dirty="0" smtClean="0">
                <a:solidFill>
                  <a:srgbClr val="000000"/>
                </a:solidFill>
                <a:latin typeface="Roboto Regular"/>
                <a:ea typeface="Calibri"/>
                <a:cs typeface="Roboto Regular"/>
                <a:sym typeface="Calibri"/>
                <a:rtl val="0"/>
              </a:rPr>
              <a:t>BOSH VMs</a:t>
            </a:r>
            <a:endParaRPr lang="en-US" sz="1600" b="1" kern="0" dirty="0">
              <a:solidFill>
                <a:srgbClr val="000000"/>
              </a:solidFill>
              <a:latin typeface="Roboto Regular"/>
              <a:ea typeface="Calibri"/>
              <a:cs typeface="Roboto Regular"/>
              <a:sym typeface="Calibri"/>
              <a:rtl val="0"/>
            </a:endParaRPr>
          </a:p>
        </p:txBody>
      </p:sp>
      <p:sp>
        <p:nvSpPr>
          <p:cNvPr id="80" name="Rectangle 79"/>
          <p:cNvSpPr/>
          <p:nvPr/>
        </p:nvSpPr>
        <p:spPr>
          <a:xfrm>
            <a:off x="7450551" y="1897981"/>
            <a:ext cx="774571" cy="584776"/>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App </a:t>
            </a:r>
          </a:p>
          <a:p>
            <a:pPr algn="ctr" defTabSz="914400"/>
            <a:r>
              <a:rPr lang="en-US" sz="1600" kern="0" dirty="0" smtClean="0">
                <a:solidFill>
                  <a:srgbClr val="000000"/>
                </a:solidFill>
                <a:latin typeface="Roboto Regular"/>
                <a:ea typeface="Calibri"/>
                <a:cs typeface="Roboto Regular"/>
                <a:sym typeface="Calibri"/>
                <a:rtl val="0"/>
              </a:rPr>
              <a:t>Server</a:t>
            </a:r>
            <a:endParaRPr lang="en-US" sz="1600" kern="0" dirty="0">
              <a:solidFill>
                <a:srgbClr val="000000"/>
              </a:solidFill>
              <a:latin typeface="Roboto Regular"/>
              <a:ea typeface="Calibri"/>
              <a:cs typeface="Roboto Regular"/>
              <a:sym typeface="Calibri"/>
              <a:rtl val="0"/>
            </a:endParaRPr>
          </a:p>
        </p:txBody>
      </p:sp>
      <p:sp>
        <p:nvSpPr>
          <p:cNvPr id="81" name="Rectangle 80"/>
          <p:cNvSpPr/>
          <p:nvPr/>
        </p:nvSpPr>
        <p:spPr>
          <a:xfrm>
            <a:off x="7108674" y="3068570"/>
            <a:ext cx="1458324" cy="338554"/>
          </a:xfrm>
          <a:prstGeom prst="rect">
            <a:avLst/>
          </a:prstGeom>
        </p:spPr>
        <p:txBody>
          <a:bodyPr wrap="square">
            <a:spAutoFit/>
          </a:bodyPr>
          <a:lstStyle/>
          <a:p>
            <a:pPr algn="ctr" defTabSz="914400"/>
            <a:r>
              <a:rPr lang="en-US" sz="1600" b="1" kern="0" dirty="0" smtClean="0">
                <a:solidFill>
                  <a:srgbClr val="000000"/>
                </a:solidFill>
                <a:latin typeface="Roboto Regular"/>
                <a:ea typeface="Calibri"/>
                <a:cs typeface="Roboto Regular"/>
                <a:sym typeface="Calibri"/>
                <a:rtl val="0"/>
              </a:rPr>
              <a:t>Off Platform</a:t>
            </a:r>
            <a:endParaRPr lang="en-US" sz="1600" b="1" kern="0" dirty="0">
              <a:solidFill>
                <a:srgbClr val="000000"/>
              </a:solidFill>
              <a:latin typeface="Roboto Regular"/>
              <a:ea typeface="Calibri"/>
              <a:cs typeface="Roboto Regular"/>
              <a:sym typeface="Calibri"/>
              <a:rtl val="0"/>
            </a:endParaRPr>
          </a:p>
        </p:txBody>
      </p:sp>
      <p:sp>
        <p:nvSpPr>
          <p:cNvPr id="83" name="Rectangle 82"/>
          <p:cNvSpPr/>
          <p:nvPr/>
        </p:nvSpPr>
        <p:spPr>
          <a:xfrm>
            <a:off x="7551840" y="4149388"/>
            <a:ext cx="571992" cy="338554"/>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ERP</a:t>
            </a:r>
            <a:endParaRPr lang="en-US" sz="1600" kern="0" dirty="0">
              <a:solidFill>
                <a:srgbClr val="000000"/>
              </a:solidFill>
              <a:latin typeface="Roboto Regular"/>
              <a:ea typeface="Calibri"/>
              <a:cs typeface="Roboto Regular"/>
              <a:sym typeface="Calibri"/>
              <a:rtl val="0"/>
            </a:endParaRPr>
          </a:p>
        </p:txBody>
      </p:sp>
      <p:pic>
        <p:nvPicPr>
          <p:cNvPr id="84" name="Picture 83"/>
          <p:cNvPicPr>
            <a:picLocks noChangeAspect="1"/>
          </p:cNvPicPr>
          <p:nvPr/>
        </p:nvPicPr>
        <p:blipFill>
          <a:blip r:embed="rId11"/>
          <a:stretch>
            <a:fillRect/>
          </a:stretch>
        </p:blipFill>
        <p:spPr>
          <a:xfrm flipH="1">
            <a:off x="7644590" y="3793242"/>
            <a:ext cx="386492" cy="386492"/>
          </a:xfrm>
          <a:prstGeom prst="rect">
            <a:avLst/>
          </a:prstGeom>
        </p:spPr>
      </p:pic>
      <p:pic>
        <p:nvPicPr>
          <p:cNvPr id="89" name="Picture 88" descr="App generi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2671" y="1505203"/>
            <a:ext cx="430331" cy="430331"/>
          </a:xfrm>
          <a:prstGeom prst="rect">
            <a:avLst/>
          </a:prstGeom>
        </p:spPr>
      </p:pic>
      <p:pic>
        <p:nvPicPr>
          <p:cNvPr id="90" name="Picture 89" descr="Connector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49159" y="1399134"/>
            <a:ext cx="601426" cy="601426"/>
          </a:xfrm>
          <a:prstGeom prst="rect">
            <a:avLst/>
          </a:prstGeom>
        </p:spPr>
      </p:pic>
      <p:sp>
        <p:nvSpPr>
          <p:cNvPr id="91" name="Rectangle 90"/>
          <p:cNvSpPr/>
          <p:nvPr/>
        </p:nvSpPr>
        <p:spPr>
          <a:xfrm>
            <a:off x="5328717" y="1923127"/>
            <a:ext cx="1069524" cy="584776"/>
          </a:xfrm>
          <a:prstGeom prst="rect">
            <a:avLst/>
          </a:prstGeom>
        </p:spPr>
        <p:txBody>
          <a:bodyPr wrap="none">
            <a:spAutoFit/>
          </a:bodyPr>
          <a:lstStyle/>
          <a:p>
            <a:pPr algn="ctr" defTabSz="914400"/>
            <a:r>
              <a:rPr lang="en-US" sz="1600" kern="0" dirty="0" smtClean="0">
                <a:solidFill>
                  <a:srgbClr val="000000"/>
                </a:solidFill>
                <a:latin typeface="Roboto Regular"/>
                <a:ea typeface="Calibri"/>
                <a:cs typeface="Roboto Regular"/>
                <a:sym typeface="Calibri"/>
                <a:rtl val="0"/>
              </a:rPr>
              <a:t>12 Factor </a:t>
            </a:r>
          </a:p>
          <a:p>
            <a:pPr algn="ctr" defTabSz="914400"/>
            <a:r>
              <a:rPr lang="en-US" sz="1600" kern="0" dirty="0" smtClean="0">
                <a:solidFill>
                  <a:srgbClr val="000000"/>
                </a:solidFill>
                <a:latin typeface="Roboto Regular"/>
                <a:ea typeface="Calibri"/>
                <a:cs typeface="Roboto Regular"/>
                <a:sym typeface="Calibri"/>
                <a:rtl val="0"/>
              </a:rPr>
              <a:t>App</a:t>
            </a:r>
          </a:p>
        </p:txBody>
      </p:sp>
      <p:sp>
        <p:nvSpPr>
          <p:cNvPr id="94" name="Shape 1056"/>
          <p:cNvSpPr txBox="1">
            <a:spLocks noGrp="1"/>
          </p:cNvSpPr>
          <p:nvPr>
            <p:ph type="title"/>
          </p:nvPr>
        </p:nvSpPr>
        <p:spPr>
          <a:xfrm>
            <a:off x="2050374" y="100738"/>
            <a:ext cx="7093626" cy="608620"/>
          </a:xfrm>
        </p:spPr>
        <p:txBody>
          <a:bodyPr/>
          <a:lstStyle/>
          <a:p>
            <a:pPr lvl="0" algn="ctr"/>
            <a:r>
              <a:rPr lang="en-US" sz="2400" dirty="0" err="1">
                <a:sym typeface="Arial"/>
              </a:rPr>
              <a:t>Rehost</a:t>
            </a:r>
            <a:r>
              <a:rPr lang="en-US" sz="2400" dirty="0">
                <a:sym typeface="Arial"/>
              </a:rPr>
              <a:t>, Refactor &amp; </a:t>
            </a:r>
            <a:r>
              <a:rPr lang="en-US" sz="2400" dirty="0" err="1" smtClean="0">
                <a:sym typeface="Arial"/>
              </a:rPr>
              <a:t>Rearchitect</a:t>
            </a:r>
            <a:r>
              <a:rPr lang="en-US" sz="2400" dirty="0" smtClean="0">
                <a:sym typeface="Arial"/>
              </a:rPr>
              <a:t> Strategies</a:t>
            </a:r>
            <a:endParaRPr lang="en-US" sz="2400" dirty="0">
              <a:sym typeface="Arial"/>
            </a:endParaRPr>
          </a:p>
        </p:txBody>
      </p:sp>
    </p:spTree>
    <p:extLst>
      <p:ext uri="{BB962C8B-B14F-4D97-AF65-F5344CB8AC3E}">
        <p14:creationId xmlns:p14="http://schemas.microsoft.com/office/powerpoint/2010/main" val="350883422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Shape 1056"/>
          <p:cNvSpPr txBox="1">
            <a:spLocks noGrp="1"/>
          </p:cNvSpPr>
          <p:nvPr>
            <p:ph type="title"/>
          </p:nvPr>
        </p:nvSpPr>
        <p:spPr>
          <a:xfrm>
            <a:off x="-1" y="228503"/>
            <a:ext cx="5604205" cy="1056585"/>
          </a:xfrm>
        </p:spPr>
        <p:txBody>
          <a:bodyPr/>
          <a:lstStyle/>
          <a:p>
            <a:pPr lvl="0" algn="ctr"/>
            <a:r>
              <a:rPr lang="en-US" dirty="0" smtClean="0">
                <a:sym typeface="Arial"/>
              </a:rPr>
              <a:t>Evaluate Your </a:t>
            </a:r>
            <a:br>
              <a:rPr lang="en-US" dirty="0" smtClean="0">
                <a:sym typeface="Arial"/>
              </a:rPr>
            </a:br>
            <a:r>
              <a:rPr lang="en-US" dirty="0">
                <a:sym typeface="Arial"/>
              </a:rPr>
              <a:t>Microservices </a:t>
            </a:r>
            <a:r>
              <a:rPr lang="en-US" dirty="0" smtClean="0">
                <a:sym typeface="Arial"/>
              </a:rPr>
              <a:t>Competency</a:t>
            </a:r>
            <a:endParaRPr lang="en-US" dirty="0">
              <a:sym typeface="Arial"/>
            </a:endParaRPr>
          </a:p>
        </p:txBody>
      </p:sp>
      <p:pic>
        <p:nvPicPr>
          <p:cNvPr id="7" name="Picture 6"/>
          <p:cNvPicPr>
            <a:picLocks noChangeAspect="1"/>
          </p:cNvPicPr>
          <p:nvPr/>
        </p:nvPicPr>
        <p:blipFill rotWithShape="1">
          <a:blip r:embed="rId3"/>
          <a:srcRect b="2999"/>
          <a:stretch/>
        </p:blipFill>
        <p:spPr>
          <a:xfrm>
            <a:off x="5604205" y="0"/>
            <a:ext cx="3539796" cy="5158545"/>
          </a:xfrm>
          <a:prstGeom prst="rect">
            <a:avLst/>
          </a:prstGeom>
        </p:spPr>
      </p:pic>
      <p:sp>
        <p:nvSpPr>
          <p:cNvPr id="2" name="Rectangle 1"/>
          <p:cNvSpPr/>
          <p:nvPr/>
        </p:nvSpPr>
        <p:spPr>
          <a:xfrm>
            <a:off x="892036" y="1532022"/>
            <a:ext cx="3830212" cy="2277547"/>
          </a:xfrm>
          <a:prstGeom prst="rect">
            <a:avLst/>
          </a:prstGeom>
        </p:spPr>
        <p:txBody>
          <a:bodyPr wrap="square">
            <a:spAutoFit/>
          </a:bodyPr>
          <a:lstStyle/>
          <a:p>
            <a:pPr algn="ctr">
              <a:lnSpc>
                <a:spcPct val="150000"/>
              </a:lnSpc>
            </a:pPr>
            <a:r>
              <a:rPr lang="en-US" sz="2400" dirty="0">
                <a:latin typeface="Roboto Light"/>
                <a:cs typeface="Roboto Light"/>
              </a:rPr>
              <a:t>Rapid Provisioning</a:t>
            </a:r>
            <a:br>
              <a:rPr lang="en-US" sz="2400" dirty="0">
                <a:latin typeface="Roboto Light"/>
                <a:cs typeface="Roboto Light"/>
              </a:rPr>
            </a:br>
            <a:r>
              <a:rPr lang="en-US" sz="2400" dirty="0" smtClean="0">
                <a:latin typeface="Roboto Light"/>
                <a:cs typeface="Roboto Light"/>
              </a:rPr>
              <a:t>Fast </a:t>
            </a:r>
            <a:r>
              <a:rPr lang="en-US" sz="2400" dirty="0">
                <a:latin typeface="Roboto Light"/>
                <a:cs typeface="Roboto Light"/>
              </a:rPr>
              <a:t>Deployments</a:t>
            </a:r>
            <a:br>
              <a:rPr lang="en-US" sz="2400" dirty="0">
                <a:latin typeface="Roboto Light"/>
                <a:cs typeface="Roboto Light"/>
              </a:rPr>
            </a:br>
            <a:r>
              <a:rPr lang="en-US" sz="2400" dirty="0" smtClean="0">
                <a:latin typeface="Roboto Light"/>
                <a:cs typeface="Roboto Light"/>
              </a:rPr>
              <a:t>DevOps </a:t>
            </a:r>
            <a:r>
              <a:rPr lang="en-US" sz="2400" dirty="0">
                <a:latin typeface="Roboto Light"/>
                <a:cs typeface="Roboto Light"/>
              </a:rPr>
              <a:t>Culture</a:t>
            </a:r>
            <a:br>
              <a:rPr lang="en-US" sz="2400" dirty="0">
                <a:latin typeface="Roboto Light"/>
                <a:cs typeface="Roboto Light"/>
              </a:rPr>
            </a:br>
            <a:r>
              <a:rPr lang="en-US" sz="2400" dirty="0" smtClean="0">
                <a:latin typeface="Roboto Light"/>
                <a:cs typeface="Roboto Light"/>
              </a:rPr>
              <a:t>Basic </a:t>
            </a:r>
            <a:r>
              <a:rPr lang="en-US" sz="2400" dirty="0">
                <a:latin typeface="Roboto Light"/>
                <a:cs typeface="Roboto Light"/>
              </a:rPr>
              <a:t>Monitoring</a:t>
            </a:r>
          </a:p>
        </p:txBody>
      </p:sp>
      <p:sp>
        <p:nvSpPr>
          <p:cNvPr id="9" name="Rectangle 8"/>
          <p:cNvSpPr/>
          <p:nvPr/>
        </p:nvSpPr>
        <p:spPr>
          <a:xfrm>
            <a:off x="2531163" y="4356251"/>
            <a:ext cx="2424121" cy="369332"/>
          </a:xfrm>
          <a:prstGeom prst="rect">
            <a:avLst/>
          </a:prstGeom>
        </p:spPr>
        <p:txBody>
          <a:bodyPr wrap="square">
            <a:spAutoFit/>
          </a:bodyPr>
          <a:lstStyle/>
          <a:p>
            <a:pPr algn="ctr"/>
            <a:r>
              <a:rPr lang="en-US" dirty="0" smtClean="0">
                <a:latin typeface="Roboto Light"/>
                <a:cs typeface="Roboto Light"/>
              </a:rPr>
              <a:t> - Martin Fowler</a:t>
            </a:r>
            <a:endParaRPr lang="en-US" dirty="0">
              <a:latin typeface="Roboto Light"/>
              <a:cs typeface="Roboto Light"/>
            </a:endParaRPr>
          </a:p>
        </p:txBody>
      </p:sp>
    </p:spTree>
    <p:extLst>
      <p:ext uri="{BB962C8B-B14F-4D97-AF65-F5344CB8AC3E}">
        <p14:creationId xmlns:p14="http://schemas.microsoft.com/office/powerpoint/2010/main" val="171938099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PCF Mother Diagram-w1-01.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63" y="69113"/>
            <a:ext cx="7998336" cy="4991970"/>
          </a:xfrm>
          <a:prstGeom prst="rect">
            <a:avLst/>
          </a:prstGeom>
        </p:spPr>
      </p:pic>
      <p:pic>
        <p:nvPicPr>
          <p:cNvPr id="3" name="Picture 2" descr="PivotalCloudFoundry-Logo-Vertical-OnLigh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55" y="174624"/>
            <a:ext cx="1285744" cy="565315"/>
          </a:xfrm>
          <a:prstGeom prst="rect">
            <a:avLst/>
          </a:prstGeom>
        </p:spPr>
      </p:pic>
    </p:spTree>
    <p:extLst>
      <p:ext uri="{BB962C8B-B14F-4D97-AF65-F5344CB8AC3E}">
        <p14:creationId xmlns:p14="http://schemas.microsoft.com/office/powerpoint/2010/main" val="337925279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pic>
        <p:nvPicPr>
          <p:cNvPr id="12" name="Picture 11"/>
          <p:cNvPicPr>
            <a:picLocks noChangeAspect="1"/>
          </p:cNvPicPr>
          <p:nvPr/>
        </p:nvPicPr>
        <p:blipFill>
          <a:blip r:embed="rId4"/>
          <a:stretch>
            <a:fillRect/>
          </a:stretch>
        </p:blipFill>
        <p:spPr>
          <a:xfrm>
            <a:off x="1724637" y="1933066"/>
            <a:ext cx="5694726" cy="1227312"/>
          </a:xfrm>
          <a:prstGeom prst="rect">
            <a:avLst/>
          </a:prstGeom>
        </p:spPr>
      </p:pic>
    </p:spTree>
    <p:extLst>
      <p:ext uri="{BB962C8B-B14F-4D97-AF65-F5344CB8AC3E}">
        <p14:creationId xmlns:p14="http://schemas.microsoft.com/office/powerpoint/2010/main" val="228814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62600" y="171450"/>
            <a:ext cx="8603400" cy="74295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dirty="0" smtClean="0">
                <a:solidFill>
                  <a:schemeClr val="dk2"/>
                </a:solidFill>
                <a:latin typeface="Questrial"/>
                <a:ea typeface="Questrial"/>
                <a:cs typeface="Questrial"/>
                <a:sym typeface="Questrial"/>
              </a:rPr>
              <a:t>Container Networking</a:t>
            </a:r>
            <a:endParaRPr lang="en-US" sz="4400" b="0" i="0" u="none" strike="noStrike" cap="none" dirty="0">
              <a:solidFill>
                <a:schemeClr val="dk2"/>
              </a:solidFill>
              <a:latin typeface="Questrial"/>
              <a:ea typeface="Questrial"/>
              <a:cs typeface="Questrial"/>
              <a:sym typeface="Questrial"/>
            </a:endParaRPr>
          </a:p>
        </p:txBody>
      </p:sp>
      <p:grpSp>
        <p:nvGrpSpPr>
          <p:cNvPr id="165" name="Shape 165"/>
          <p:cNvGrpSpPr/>
          <p:nvPr/>
        </p:nvGrpSpPr>
        <p:grpSpPr>
          <a:xfrm>
            <a:off x="596366" y="1371496"/>
            <a:ext cx="8169680" cy="3502922"/>
            <a:chOff x="-16281" y="1158143"/>
            <a:chExt cx="8169680" cy="3905617"/>
          </a:xfrm>
        </p:grpSpPr>
        <p:sp>
          <p:nvSpPr>
            <p:cNvPr id="170" name="Shape 170"/>
            <p:cNvSpPr/>
            <p:nvPr/>
          </p:nvSpPr>
          <p:spPr>
            <a:xfrm>
              <a:off x="0" y="1466956"/>
              <a:ext cx="8153399" cy="3596804"/>
            </a:xfrm>
            <a:prstGeom prst="rect">
              <a:avLst/>
            </a:prstGeom>
            <a:solidFill>
              <a:schemeClr val="lt1">
                <a:alpha val="89803"/>
              </a:schemeClr>
            </a:solidFill>
            <a:ln w="10000" cap="flat" cmpd="sng">
              <a:solidFill>
                <a:srgbClr val="93B6D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1" name="Shape 171"/>
            <p:cNvSpPr txBox="1"/>
            <p:nvPr/>
          </p:nvSpPr>
          <p:spPr>
            <a:xfrm>
              <a:off x="-16281" y="1469596"/>
              <a:ext cx="8153399" cy="1400673"/>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a:solidFill>
                    <a:schemeClr val="dk1"/>
                  </a:solidFill>
                  <a:latin typeface="Questrial"/>
                  <a:ea typeface="Questrial"/>
                  <a:cs typeface="Questrial"/>
                  <a:sym typeface="Questrial"/>
                </a:rPr>
                <a:t>All app containers are connected to a single, system-wide routed (L3) IP network, henceforth known as The Container </a:t>
              </a:r>
              <a:r>
                <a:rPr lang="en-US" sz="1900" dirty="0" smtClean="0">
                  <a:solidFill>
                    <a:schemeClr val="dk1"/>
                  </a:solidFill>
                  <a:latin typeface="Questrial"/>
                  <a:ea typeface="Questrial"/>
                  <a:cs typeface="Questrial"/>
                  <a:sym typeface="Questrial"/>
                </a:rPr>
                <a:t>Network</a:t>
              </a:r>
              <a:endParaRPr lang="en-US" sz="1900" dirty="0">
                <a:solidFill>
                  <a:schemeClr val="dk1"/>
                </a:solidFill>
                <a:latin typeface="Questrial"/>
                <a:ea typeface="Questrial"/>
                <a:cs typeface="Questrial"/>
                <a:sym typeface="Questrial"/>
              </a:endParaRPr>
            </a:p>
            <a:p>
              <a:pPr marL="171450" lvl="1" indent="-171450">
                <a:lnSpc>
                  <a:spcPct val="90000"/>
                </a:lnSpc>
                <a:buClr>
                  <a:schemeClr val="dk1"/>
                </a:buClr>
                <a:buSzPct val="100000"/>
                <a:buFont typeface="Questrial"/>
                <a:buChar char="•"/>
              </a:pPr>
              <a:r>
                <a:rPr lang="en-US" sz="1900" dirty="0">
                  <a:solidFill>
                    <a:schemeClr val="dk1"/>
                  </a:solidFill>
                  <a:latin typeface="Questrial"/>
                  <a:ea typeface="Questrial"/>
                  <a:cs typeface="Questrial"/>
                  <a:sym typeface="Questrial"/>
                </a:rPr>
                <a:t>App containers have a single network interface and a single IP address, numbered out of a contiguous address block</a:t>
              </a:r>
            </a:p>
            <a:p>
              <a:pPr marL="171450" lvl="1" indent="-171450">
                <a:lnSpc>
                  <a:spcPct val="90000"/>
                </a:lnSpc>
                <a:buClr>
                  <a:schemeClr val="dk1"/>
                </a:buClr>
                <a:buSzPct val="100000"/>
                <a:buFont typeface="Questrial"/>
                <a:buChar char="•"/>
              </a:pPr>
              <a:r>
                <a:rPr lang="en-US" sz="1900" dirty="0">
                  <a:solidFill>
                    <a:schemeClr val="dk1"/>
                  </a:solidFill>
                  <a:latin typeface="Questrial"/>
                  <a:ea typeface="Questrial"/>
                  <a:cs typeface="Questrial"/>
                  <a:sym typeface="Questrial"/>
                </a:rPr>
                <a:t>All traffic over The Container </a:t>
              </a:r>
              <a:r>
                <a:rPr lang="en-US" sz="1900" dirty="0" smtClean="0">
                  <a:solidFill>
                    <a:schemeClr val="dk1"/>
                  </a:solidFill>
                  <a:latin typeface="Questrial"/>
                  <a:ea typeface="Questrial"/>
                  <a:cs typeface="Questrial"/>
                  <a:sym typeface="Questrial"/>
                </a:rPr>
                <a:t>Network </a:t>
              </a:r>
              <a:r>
                <a:rPr lang="en-US" sz="1900" dirty="0">
                  <a:solidFill>
                    <a:schemeClr val="dk1"/>
                  </a:solidFill>
                  <a:latin typeface="Questrial"/>
                  <a:ea typeface="Questrial"/>
                  <a:cs typeface="Questrial"/>
                  <a:sym typeface="Questrial"/>
                </a:rPr>
                <a:t>is subject to </a:t>
              </a:r>
              <a:r>
                <a:rPr lang="en-US" sz="1900" dirty="0" smtClean="0">
                  <a:solidFill>
                    <a:schemeClr val="dk1"/>
                  </a:solidFill>
                  <a:latin typeface="Questrial"/>
                  <a:ea typeface="Questrial"/>
                  <a:cs typeface="Questrial"/>
                  <a:sym typeface="Questrial"/>
                </a:rPr>
                <a:t>policy</a:t>
              </a:r>
              <a:endParaRPr lang="en-US" sz="1900" dirty="0">
                <a:solidFill>
                  <a:schemeClr val="dk1"/>
                </a:solidFill>
                <a:latin typeface="Questrial"/>
                <a:ea typeface="Questrial"/>
                <a:cs typeface="Questrial"/>
                <a:sym typeface="Questrial"/>
              </a:endParaRPr>
            </a:p>
            <a:p>
              <a:pPr marL="171450" lvl="1" indent="-171450">
                <a:lnSpc>
                  <a:spcPct val="90000"/>
                </a:lnSpc>
                <a:buClr>
                  <a:schemeClr val="dk1"/>
                </a:buClr>
                <a:buSzPct val="100000"/>
                <a:buFont typeface="Questrial"/>
                <a:buChar char="•"/>
              </a:pPr>
              <a:r>
                <a:rPr lang="en-US" sz="1900" dirty="0">
                  <a:solidFill>
                    <a:schemeClr val="dk1"/>
                  </a:solidFill>
                  <a:latin typeface="Questrial"/>
                  <a:ea typeface="Questrial"/>
                  <a:cs typeface="Questrial"/>
                  <a:sym typeface="Questrial"/>
                </a:rPr>
                <a:t>Network policies may be changed dynamically without restarting applications</a:t>
              </a:r>
              <a:endParaRPr lang="en-US" sz="1900" dirty="0">
                <a:solidFill>
                  <a:schemeClr val="dk1"/>
                </a:solidFill>
                <a:latin typeface="Questrial"/>
                <a:ea typeface="Questrial"/>
                <a:cs typeface="Questrial"/>
                <a:sym typeface="Questrial"/>
              </a:endParaRPr>
            </a:p>
            <a:p>
              <a:pPr marL="171450" lvl="1" indent="-171450">
                <a:lnSpc>
                  <a:spcPct val="90000"/>
                </a:lnSpc>
                <a:buClr>
                  <a:schemeClr val="dk1"/>
                </a:buClr>
                <a:buSzPct val="100000"/>
                <a:buFont typeface="Questrial"/>
                <a:buChar char="•"/>
              </a:pPr>
              <a:endParaRPr lang="en-US" sz="1900" dirty="0">
                <a:solidFill>
                  <a:schemeClr val="dk1"/>
                </a:solidFill>
                <a:latin typeface="Questrial"/>
                <a:ea typeface="Questrial"/>
                <a:cs typeface="Questrial"/>
                <a:sym typeface="Questrial"/>
              </a:endParaRPr>
            </a:p>
            <a:p>
              <a:pPr marL="171450" marR="0" lvl="1" indent="-171450" algn="l" rtl="0">
                <a:lnSpc>
                  <a:spcPct val="90000"/>
                </a:lnSpc>
                <a:spcBef>
                  <a:spcPts val="0"/>
                </a:spcBef>
                <a:spcAft>
                  <a:spcPts val="0"/>
                </a:spcAft>
                <a:buClr>
                  <a:schemeClr val="dk1"/>
                </a:buClr>
                <a:buSzPct val="100000"/>
                <a:buFont typeface="Questrial"/>
                <a:buChar char="•"/>
              </a:pPr>
              <a:endParaRPr lang="en-US" sz="1900" b="0" i="0" u="none" strike="noStrike" cap="none" dirty="0">
                <a:solidFill>
                  <a:schemeClr val="dk1"/>
                </a:solidFill>
                <a:latin typeface="Questrial"/>
                <a:ea typeface="Questrial"/>
                <a:cs typeface="Questrial"/>
                <a:sym typeface="Questrial"/>
              </a:endParaRPr>
            </a:p>
          </p:txBody>
        </p:sp>
        <p:sp>
          <p:nvSpPr>
            <p:cNvPr id="172"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173"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dirty="0" smtClean="0">
                  <a:solidFill>
                    <a:schemeClr val="lt1"/>
                  </a:solidFill>
                  <a:latin typeface="Questrial"/>
                  <a:ea typeface="Questrial"/>
                  <a:cs typeface="Questrial"/>
                  <a:sym typeface="Questrial"/>
                </a:rPr>
                <a:t>CNI</a:t>
              </a:r>
              <a:endParaRPr lang="en-US" sz="1900" b="0" i="0" u="none" strike="noStrike" cap="none" dirty="0">
                <a:solidFill>
                  <a:schemeClr val="lt1"/>
                </a:solidFill>
                <a:latin typeface="Questrial"/>
                <a:ea typeface="Questrial"/>
                <a:cs typeface="Questrial"/>
                <a:sym typeface="Questrial"/>
              </a:endParaRPr>
            </a:p>
          </p:txBody>
        </p:sp>
      </p:grpSp>
    </p:spTree>
    <p:extLst>
      <p:ext uri="{BB962C8B-B14F-4D97-AF65-F5344CB8AC3E}">
        <p14:creationId xmlns:p14="http://schemas.microsoft.com/office/powerpoint/2010/main" val="321306110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93838"/>
            <a:ext cx="9135894" cy="5143500"/>
          </a:xfrm>
          <a:prstGeom prst="rect">
            <a:avLst/>
          </a:prstGeom>
        </p:spPr>
      </p:pic>
      <p:sp>
        <p:nvSpPr>
          <p:cNvPr id="164" name="Shape 164"/>
          <p:cNvSpPr txBox="1">
            <a:spLocks noGrp="1"/>
          </p:cNvSpPr>
          <p:nvPr>
            <p:ph type="title"/>
          </p:nvPr>
        </p:nvSpPr>
        <p:spPr>
          <a:xfrm>
            <a:off x="0" y="171450"/>
            <a:ext cx="9135894" cy="742950"/>
          </a:xfrm>
          <a:prstGeom prst="rect">
            <a:avLst/>
          </a:prstGeom>
          <a:solidFill>
            <a:schemeClr val="bg1"/>
          </a:solid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dirty="0" smtClean="0">
                <a:solidFill>
                  <a:schemeClr val="dk2"/>
                </a:solidFill>
                <a:latin typeface="Questrial"/>
                <a:ea typeface="Questrial"/>
                <a:cs typeface="Questrial"/>
                <a:sym typeface="Questrial"/>
              </a:rPr>
              <a:t> Container Networking</a:t>
            </a:r>
            <a:endParaRPr lang="en-US" sz="4400" b="0" i="0" u="none" strike="noStrike" cap="none" dirty="0">
              <a:solidFill>
                <a:schemeClr val="dk2"/>
              </a:solidFill>
              <a:latin typeface="Questrial"/>
              <a:ea typeface="Questrial"/>
              <a:cs typeface="Questrial"/>
              <a:sym typeface="Questrial"/>
            </a:endParaRPr>
          </a:p>
        </p:txBody>
      </p:sp>
    </p:spTree>
    <p:extLst>
      <p:ext uri="{BB962C8B-B14F-4D97-AF65-F5344CB8AC3E}">
        <p14:creationId xmlns:p14="http://schemas.microsoft.com/office/powerpoint/2010/main" val="79759280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62600" y="171450"/>
            <a:ext cx="8603400" cy="74295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dirty="0" smtClean="0">
                <a:solidFill>
                  <a:schemeClr val="dk2"/>
                </a:solidFill>
                <a:latin typeface="Questrial"/>
                <a:ea typeface="Questrial"/>
                <a:cs typeface="Questrial"/>
                <a:sym typeface="Questrial"/>
              </a:rPr>
              <a:t>Container Networking</a:t>
            </a:r>
            <a:endParaRPr lang="en-US" sz="4400" b="0" i="0" u="none" strike="noStrike" cap="none" dirty="0">
              <a:solidFill>
                <a:schemeClr val="dk2"/>
              </a:solidFill>
              <a:latin typeface="Questrial"/>
              <a:ea typeface="Questrial"/>
              <a:cs typeface="Questrial"/>
              <a:sym typeface="Questrial"/>
            </a:endParaRPr>
          </a:p>
        </p:txBody>
      </p:sp>
      <p:grpSp>
        <p:nvGrpSpPr>
          <p:cNvPr id="165" name="Shape 165"/>
          <p:cNvGrpSpPr/>
          <p:nvPr/>
        </p:nvGrpSpPr>
        <p:grpSpPr>
          <a:xfrm>
            <a:off x="596366" y="1371496"/>
            <a:ext cx="8169680" cy="1337888"/>
            <a:chOff x="-16281" y="1158143"/>
            <a:chExt cx="8169680" cy="1712126"/>
          </a:xfrm>
        </p:grpSpPr>
        <p:sp>
          <p:nvSpPr>
            <p:cNvPr id="170" name="Shape 170"/>
            <p:cNvSpPr/>
            <p:nvPr/>
          </p:nvSpPr>
          <p:spPr>
            <a:xfrm>
              <a:off x="0" y="1466956"/>
              <a:ext cx="8153399" cy="962177"/>
            </a:xfrm>
            <a:prstGeom prst="rect">
              <a:avLst/>
            </a:prstGeom>
            <a:solidFill>
              <a:schemeClr val="lt1">
                <a:alpha val="89803"/>
              </a:schemeClr>
            </a:solidFill>
            <a:ln w="10000" cap="flat" cmpd="sng">
              <a:solidFill>
                <a:srgbClr val="93B6D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1" name="Shape 171"/>
            <p:cNvSpPr txBox="1"/>
            <p:nvPr/>
          </p:nvSpPr>
          <p:spPr>
            <a:xfrm>
              <a:off x="-16281" y="1469596"/>
              <a:ext cx="8153399" cy="1400673"/>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a:solidFill>
                    <a:schemeClr val="dk1"/>
                  </a:solidFill>
                  <a:latin typeface="Questrial"/>
                  <a:ea typeface="Questrial"/>
                  <a:cs typeface="Questrial"/>
                  <a:sym typeface="Questrial"/>
                </a:rPr>
                <a:t>A Network Endpoint is an IP address &amp; virtual network interface attached to a Network.</a:t>
              </a:r>
              <a:endParaRPr lang="en-US" sz="1900" dirty="0">
                <a:solidFill>
                  <a:schemeClr val="dk1"/>
                </a:solidFill>
                <a:latin typeface="Questrial"/>
                <a:ea typeface="Questrial"/>
                <a:cs typeface="Questrial"/>
                <a:sym typeface="Questrial"/>
              </a:endParaRPr>
            </a:p>
            <a:p>
              <a:pPr marL="171450" marR="0" lvl="1" indent="-171450" algn="l" rtl="0">
                <a:lnSpc>
                  <a:spcPct val="90000"/>
                </a:lnSpc>
                <a:spcBef>
                  <a:spcPts val="0"/>
                </a:spcBef>
                <a:spcAft>
                  <a:spcPts val="0"/>
                </a:spcAft>
                <a:buClr>
                  <a:schemeClr val="dk1"/>
                </a:buClr>
                <a:buSzPct val="100000"/>
                <a:buFont typeface="Questrial"/>
                <a:buChar char="•"/>
              </a:pPr>
              <a:endParaRPr lang="en-US" sz="1900" b="0" i="0" u="none" strike="noStrike" cap="none" dirty="0">
                <a:solidFill>
                  <a:schemeClr val="dk1"/>
                </a:solidFill>
                <a:latin typeface="Questrial"/>
                <a:ea typeface="Questrial"/>
                <a:cs typeface="Questrial"/>
                <a:sym typeface="Questrial"/>
              </a:endParaRPr>
            </a:p>
          </p:txBody>
        </p:sp>
        <p:sp>
          <p:nvSpPr>
            <p:cNvPr id="172"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173"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dirty="0" smtClean="0">
                  <a:solidFill>
                    <a:schemeClr val="lt1"/>
                  </a:solidFill>
                  <a:latin typeface="Questrial"/>
                  <a:ea typeface="Questrial"/>
                  <a:cs typeface="Questrial"/>
                  <a:sym typeface="Questrial"/>
                </a:rPr>
                <a:t>Network Endpoints</a:t>
              </a:r>
              <a:endParaRPr lang="en-US" sz="1900" b="0" i="0" u="none" strike="noStrike" cap="none" dirty="0">
                <a:solidFill>
                  <a:schemeClr val="lt1"/>
                </a:solidFill>
                <a:latin typeface="Questrial"/>
                <a:ea typeface="Questrial"/>
                <a:cs typeface="Questrial"/>
                <a:sym typeface="Questrial"/>
              </a:endParaRPr>
            </a:p>
          </p:txBody>
        </p:sp>
      </p:grpSp>
      <p:grpSp>
        <p:nvGrpSpPr>
          <p:cNvPr id="8" name="Shape 165"/>
          <p:cNvGrpSpPr/>
          <p:nvPr/>
        </p:nvGrpSpPr>
        <p:grpSpPr>
          <a:xfrm>
            <a:off x="600320" y="2463125"/>
            <a:ext cx="8169680" cy="1693739"/>
            <a:chOff x="-16281" y="1158143"/>
            <a:chExt cx="8169680" cy="2167527"/>
          </a:xfrm>
        </p:grpSpPr>
        <p:sp>
          <p:nvSpPr>
            <p:cNvPr id="9" name="Shape 170"/>
            <p:cNvSpPr/>
            <p:nvPr/>
          </p:nvSpPr>
          <p:spPr>
            <a:xfrm>
              <a:off x="0" y="1466956"/>
              <a:ext cx="8153399" cy="1858714"/>
            </a:xfrm>
            <a:prstGeom prst="rect">
              <a:avLst/>
            </a:prstGeom>
            <a:solidFill>
              <a:schemeClr val="lt1">
                <a:alpha val="89803"/>
              </a:schemeClr>
            </a:solidFill>
            <a:ln w="10000" cap="flat" cmpd="sng">
              <a:solidFill>
                <a:srgbClr val="93B6D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71"/>
            <p:cNvSpPr txBox="1"/>
            <p:nvPr/>
          </p:nvSpPr>
          <p:spPr>
            <a:xfrm>
              <a:off x="-16281" y="1517091"/>
              <a:ext cx="8153399" cy="1400672"/>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a:solidFill>
                    <a:schemeClr val="dk1"/>
                  </a:solidFill>
                  <a:latin typeface="Questrial"/>
                  <a:ea typeface="Questrial"/>
                  <a:cs typeface="Questrial"/>
                  <a:sym typeface="Questrial"/>
                </a:rPr>
                <a:t>Policy is defined not in terms of Endpoints but in terms of Endpoint Groups and Target Types. An Endpoint Group is a set of one or more Network Endpoints which are indistinguishable from a policy perspective.  A Network Endpoint belongs to exactly one Endpoint Group.</a:t>
              </a:r>
              <a:endParaRPr lang="en-US" sz="1900" b="0" i="0" u="none" strike="noStrike" cap="none" dirty="0">
                <a:solidFill>
                  <a:schemeClr val="dk1"/>
                </a:solidFill>
                <a:latin typeface="Questrial"/>
                <a:ea typeface="Questrial"/>
                <a:cs typeface="Questrial"/>
                <a:sym typeface="Questrial"/>
              </a:endParaRPr>
            </a:p>
          </p:txBody>
        </p:sp>
        <p:sp>
          <p:nvSpPr>
            <p:cNvPr id="11"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12"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dirty="0" smtClean="0">
                  <a:solidFill>
                    <a:schemeClr val="lt1"/>
                  </a:solidFill>
                  <a:latin typeface="Questrial"/>
                  <a:ea typeface="Questrial"/>
                  <a:cs typeface="Questrial"/>
                  <a:sym typeface="Questrial"/>
                </a:rPr>
                <a:t>Endpoints Groups</a:t>
              </a:r>
              <a:endParaRPr lang="en-US" sz="1900" b="0" i="0" u="none" strike="noStrike" cap="none" dirty="0">
                <a:solidFill>
                  <a:schemeClr val="lt1"/>
                </a:solidFill>
                <a:latin typeface="Questrial"/>
                <a:ea typeface="Questrial"/>
                <a:cs typeface="Questrial"/>
                <a:sym typeface="Questrial"/>
              </a:endParaRPr>
            </a:p>
          </p:txBody>
        </p:sp>
      </p:grpSp>
    </p:spTree>
    <p:extLst>
      <p:ext uri="{BB962C8B-B14F-4D97-AF65-F5344CB8AC3E}">
        <p14:creationId xmlns:p14="http://schemas.microsoft.com/office/powerpoint/2010/main" val="30525442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2" name="Picture 1" descr="post-c2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5495"/>
            <a:ext cx="6654800" cy="3919246"/>
          </a:xfrm>
          <a:prstGeom prst="rect">
            <a:avLst/>
          </a:prstGeom>
        </p:spPr>
      </p:pic>
      <p:sp>
        <p:nvSpPr>
          <p:cNvPr id="164" name="Shape 164"/>
          <p:cNvSpPr txBox="1">
            <a:spLocks noGrp="1"/>
          </p:cNvSpPr>
          <p:nvPr>
            <p:ph type="title"/>
          </p:nvPr>
        </p:nvSpPr>
        <p:spPr>
          <a:xfrm>
            <a:off x="162600" y="171450"/>
            <a:ext cx="8603400" cy="742950"/>
          </a:xfrm>
          <a:prstGeom prst="rect">
            <a:avLst/>
          </a:prstGeom>
          <a:solidFill>
            <a:schemeClr val="bg1"/>
          </a:solid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dirty="0" smtClean="0">
                <a:solidFill>
                  <a:schemeClr val="dk2"/>
                </a:solidFill>
                <a:latin typeface="Questrial"/>
                <a:ea typeface="Questrial"/>
                <a:cs typeface="Questrial"/>
                <a:sym typeface="Questrial"/>
              </a:rPr>
              <a:t>Container Networking</a:t>
            </a:r>
            <a:endParaRPr lang="en-US" sz="4400" b="0" i="0" u="none" strike="noStrike" cap="none" dirty="0">
              <a:solidFill>
                <a:schemeClr val="dk2"/>
              </a:solidFill>
              <a:latin typeface="Questrial"/>
              <a:ea typeface="Questrial"/>
              <a:cs typeface="Questrial"/>
              <a:sym typeface="Questrial"/>
            </a:endParaRPr>
          </a:p>
        </p:txBody>
      </p:sp>
    </p:spTree>
    <p:extLst>
      <p:ext uri="{BB962C8B-B14F-4D97-AF65-F5344CB8AC3E}">
        <p14:creationId xmlns:p14="http://schemas.microsoft.com/office/powerpoint/2010/main" val="112402286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62600" y="171450"/>
            <a:ext cx="8603400" cy="74295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dirty="0" smtClean="0">
                <a:solidFill>
                  <a:schemeClr val="dk2"/>
                </a:solidFill>
                <a:latin typeface="Questrial"/>
                <a:ea typeface="Questrial"/>
                <a:cs typeface="Questrial"/>
                <a:sym typeface="Questrial"/>
              </a:rPr>
              <a:t>Container Networking</a:t>
            </a:r>
            <a:endParaRPr lang="en-US" sz="4400" b="0" i="0" u="none" strike="noStrike" cap="none" dirty="0">
              <a:solidFill>
                <a:schemeClr val="dk2"/>
              </a:solidFill>
              <a:latin typeface="Questrial"/>
              <a:ea typeface="Questrial"/>
              <a:cs typeface="Questrial"/>
              <a:sym typeface="Questrial"/>
            </a:endParaRPr>
          </a:p>
        </p:txBody>
      </p:sp>
      <p:grpSp>
        <p:nvGrpSpPr>
          <p:cNvPr id="8" name="Shape 165"/>
          <p:cNvGrpSpPr/>
          <p:nvPr/>
        </p:nvGrpSpPr>
        <p:grpSpPr>
          <a:xfrm>
            <a:off x="696620" y="3614823"/>
            <a:ext cx="8169680" cy="1337888"/>
            <a:chOff x="-16281" y="1158143"/>
            <a:chExt cx="8169680" cy="1712126"/>
          </a:xfrm>
        </p:grpSpPr>
        <p:sp>
          <p:nvSpPr>
            <p:cNvPr id="9" name="Shape 170"/>
            <p:cNvSpPr/>
            <p:nvPr/>
          </p:nvSpPr>
          <p:spPr>
            <a:xfrm>
              <a:off x="0" y="1466956"/>
              <a:ext cx="8153399" cy="962177"/>
            </a:xfrm>
            <a:prstGeom prst="rect">
              <a:avLst/>
            </a:prstGeom>
            <a:solidFill>
              <a:schemeClr val="lt1">
                <a:alpha val="89803"/>
              </a:schemeClr>
            </a:solidFill>
            <a:ln w="10000" cap="flat" cmpd="sng">
              <a:solidFill>
                <a:srgbClr val="93B6D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71"/>
            <p:cNvSpPr txBox="1"/>
            <p:nvPr/>
          </p:nvSpPr>
          <p:spPr>
            <a:xfrm>
              <a:off x="-16281" y="1469596"/>
              <a:ext cx="8153399" cy="1400673"/>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err="1">
                  <a:solidFill>
                    <a:schemeClr val="dk1"/>
                  </a:solidFill>
                  <a:latin typeface="Questrial"/>
                  <a:ea typeface="Questrial"/>
                  <a:cs typeface="Questrial"/>
                  <a:sym typeface="Questrial"/>
                </a:rPr>
                <a:t>cf</a:t>
              </a:r>
              <a:r>
                <a:rPr lang="en-US" sz="1900" dirty="0">
                  <a:solidFill>
                    <a:schemeClr val="dk1"/>
                  </a:solidFill>
                  <a:latin typeface="Questrial"/>
                  <a:ea typeface="Questrial"/>
                  <a:cs typeface="Questrial"/>
                  <a:sym typeface="Questrial"/>
                </a:rPr>
                <a:t> remove-access SOURCE-APP DESTINATION-APP --protocol PROTOCOL --port PORT</a:t>
              </a:r>
              <a:endParaRPr lang="en-US" sz="1900" b="0" i="0" u="none" strike="noStrike" cap="none" dirty="0">
                <a:solidFill>
                  <a:schemeClr val="dk1"/>
                </a:solidFill>
                <a:latin typeface="Questrial"/>
                <a:ea typeface="Questrial"/>
                <a:cs typeface="Questrial"/>
                <a:sym typeface="Questrial"/>
              </a:endParaRPr>
            </a:p>
          </p:txBody>
        </p:sp>
        <p:sp>
          <p:nvSpPr>
            <p:cNvPr id="11"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12"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dirty="0" smtClean="0">
                  <a:solidFill>
                    <a:schemeClr val="lt1"/>
                  </a:solidFill>
                  <a:latin typeface="Questrial"/>
                  <a:ea typeface="Questrial"/>
                  <a:cs typeface="Questrial"/>
                  <a:sym typeface="Questrial"/>
                </a:rPr>
                <a:t>Delete Policy</a:t>
              </a:r>
              <a:endParaRPr lang="en-US" sz="1900" b="0" i="0" u="none" strike="noStrike" cap="none" dirty="0">
                <a:solidFill>
                  <a:schemeClr val="lt1"/>
                </a:solidFill>
                <a:latin typeface="Questrial"/>
                <a:ea typeface="Questrial"/>
                <a:cs typeface="Questrial"/>
                <a:sym typeface="Questrial"/>
              </a:endParaRPr>
            </a:p>
          </p:txBody>
        </p:sp>
      </p:grpSp>
      <p:grpSp>
        <p:nvGrpSpPr>
          <p:cNvPr id="13" name="Shape 165"/>
          <p:cNvGrpSpPr/>
          <p:nvPr/>
        </p:nvGrpSpPr>
        <p:grpSpPr>
          <a:xfrm>
            <a:off x="712901" y="2508841"/>
            <a:ext cx="8169680" cy="1337888"/>
            <a:chOff x="-16281" y="1158143"/>
            <a:chExt cx="8169680" cy="1712126"/>
          </a:xfrm>
        </p:grpSpPr>
        <p:sp>
          <p:nvSpPr>
            <p:cNvPr id="14" name="Shape 170"/>
            <p:cNvSpPr/>
            <p:nvPr/>
          </p:nvSpPr>
          <p:spPr>
            <a:xfrm>
              <a:off x="0" y="1466956"/>
              <a:ext cx="8153399" cy="962177"/>
            </a:xfrm>
            <a:prstGeom prst="rect">
              <a:avLst/>
            </a:prstGeom>
            <a:solidFill>
              <a:schemeClr val="lt1">
                <a:alpha val="89803"/>
              </a:schemeClr>
            </a:solidFill>
            <a:ln w="10000" cap="flat" cmpd="sng">
              <a:solidFill>
                <a:srgbClr val="93B6D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71"/>
            <p:cNvSpPr txBox="1"/>
            <p:nvPr/>
          </p:nvSpPr>
          <p:spPr>
            <a:xfrm>
              <a:off x="-16281" y="1469596"/>
              <a:ext cx="8153399" cy="1400673"/>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err="1">
                  <a:solidFill>
                    <a:schemeClr val="dk1"/>
                  </a:solidFill>
                  <a:latin typeface="Questrial"/>
                  <a:ea typeface="Questrial"/>
                  <a:cs typeface="Questrial"/>
                  <a:sym typeface="Questrial"/>
                </a:rPr>
                <a:t>cf</a:t>
              </a:r>
              <a:r>
                <a:rPr lang="en-US" sz="1900" dirty="0">
                  <a:solidFill>
                    <a:schemeClr val="dk1"/>
                  </a:solidFill>
                  <a:latin typeface="Questrial"/>
                  <a:ea typeface="Questrial"/>
                  <a:cs typeface="Questrial"/>
                  <a:sym typeface="Questrial"/>
                </a:rPr>
                <a:t> list-</a:t>
              </a:r>
              <a:r>
                <a:rPr lang="en-US" sz="1900" dirty="0" smtClean="0">
                  <a:solidFill>
                    <a:schemeClr val="dk1"/>
                  </a:solidFill>
                  <a:latin typeface="Questrial"/>
                  <a:ea typeface="Questrial"/>
                  <a:cs typeface="Questrial"/>
                  <a:sym typeface="Questrial"/>
                </a:rPr>
                <a:t>access</a:t>
              </a:r>
            </a:p>
            <a:p>
              <a:pPr marL="171450" lvl="1" indent="-171450">
                <a:lnSpc>
                  <a:spcPct val="90000"/>
                </a:lnSpc>
                <a:buClr>
                  <a:schemeClr val="dk1"/>
                </a:buClr>
                <a:buSzPct val="100000"/>
                <a:buFont typeface="Questrial"/>
                <a:buChar char="•"/>
              </a:pPr>
              <a:r>
                <a:rPr lang="en-US" sz="1900" dirty="0" err="1">
                  <a:solidFill>
                    <a:schemeClr val="dk1"/>
                  </a:solidFill>
                  <a:latin typeface="Questrial"/>
                  <a:ea typeface="Questrial"/>
                  <a:cs typeface="Questrial"/>
                  <a:sym typeface="Questrial"/>
                </a:rPr>
                <a:t>cf</a:t>
              </a:r>
              <a:r>
                <a:rPr lang="en-US" sz="1900" dirty="0">
                  <a:solidFill>
                    <a:schemeClr val="dk1"/>
                  </a:solidFill>
                  <a:latin typeface="Questrial"/>
                  <a:ea typeface="Questrial"/>
                  <a:cs typeface="Questrial"/>
                  <a:sym typeface="Questrial"/>
                </a:rPr>
                <a:t> list-access --app MY-APP</a:t>
              </a:r>
              <a:endParaRPr lang="en-US" sz="1900" b="0" i="0" u="none" strike="noStrike" cap="none" dirty="0">
                <a:solidFill>
                  <a:schemeClr val="dk1"/>
                </a:solidFill>
                <a:latin typeface="Questrial"/>
                <a:ea typeface="Questrial"/>
                <a:cs typeface="Questrial"/>
                <a:sym typeface="Questrial"/>
              </a:endParaRPr>
            </a:p>
          </p:txBody>
        </p:sp>
        <p:sp>
          <p:nvSpPr>
            <p:cNvPr id="16"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17"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dirty="0" smtClean="0">
                  <a:solidFill>
                    <a:schemeClr val="lt1"/>
                  </a:solidFill>
                  <a:latin typeface="Questrial"/>
                  <a:ea typeface="Questrial"/>
                  <a:cs typeface="Questrial"/>
                  <a:sym typeface="Questrial"/>
                </a:rPr>
                <a:t>List Policy</a:t>
              </a:r>
              <a:endParaRPr lang="en-US" sz="1900" b="0" i="0" u="none" strike="noStrike" cap="none" dirty="0">
                <a:solidFill>
                  <a:schemeClr val="lt1"/>
                </a:solidFill>
                <a:latin typeface="Questrial"/>
                <a:ea typeface="Questrial"/>
                <a:cs typeface="Questrial"/>
                <a:sym typeface="Questrial"/>
              </a:endParaRPr>
            </a:p>
          </p:txBody>
        </p:sp>
      </p:grpSp>
      <p:grpSp>
        <p:nvGrpSpPr>
          <p:cNvPr id="18" name="Shape 165"/>
          <p:cNvGrpSpPr/>
          <p:nvPr/>
        </p:nvGrpSpPr>
        <p:grpSpPr>
          <a:xfrm>
            <a:off x="748766" y="1485796"/>
            <a:ext cx="8169680" cy="1337888"/>
            <a:chOff x="-16281" y="1158143"/>
            <a:chExt cx="8169680" cy="1712126"/>
          </a:xfrm>
        </p:grpSpPr>
        <p:sp>
          <p:nvSpPr>
            <p:cNvPr id="19" name="Shape 170"/>
            <p:cNvSpPr/>
            <p:nvPr/>
          </p:nvSpPr>
          <p:spPr>
            <a:xfrm>
              <a:off x="0" y="1466956"/>
              <a:ext cx="8153399" cy="962177"/>
            </a:xfrm>
            <a:prstGeom prst="rect">
              <a:avLst/>
            </a:prstGeom>
            <a:solidFill>
              <a:schemeClr val="lt1">
                <a:alpha val="89803"/>
              </a:schemeClr>
            </a:solidFill>
            <a:ln w="10000" cap="flat" cmpd="sng">
              <a:solidFill>
                <a:srgbClr val="93B6D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171"/>
            <p:cNvSpPr txBox="1"/>
            <p:nvPr/>
          </p:nvSpPr>
          <p:spPr>
            <a:xfrm>
              <a:off x="-16281" y="1469596"/>
              <a:ext cx="8153399" cy="1400673"/>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err="1">
                  <a:solidFill>
                    <a:schemeClr val="dk1"/>
                  </a:solidFill>
                  <a:latin typeface="Questrial"/>
                  <a:ea typeface="Questrial"/>
                  <a:cs typeface="Questrial"/>
                  <a:sym typeface="Questrial"/>
                </a:rPr>
                <a:t>cf</a:t>
              </a:r>
              <a:r>
                <a:rPr lang="en-US" sz="1900" dirty="0">
                  <a:solidFill>
                    <a:schemeClr val="dk1"/>
                  </a:solidFill>
                  <a:latin typeface="Questrial"/>
                  <a:ea typeface="Questrial"/>
                  <a:cs typeface="Questrial"/>
                  <a:sym typeface="Questrial"/>
                </a:rPr>
                <a:t> allow-access SOURCE-APP DESTINATION-APP --protocol PROTOCOL --port PORT</a:t>
              </a:r>
              <a:endParaRPr lang="en-US" sz="1900" b="0" i="0" u="none" strike="noStrike" cap="none" dirty="0">
                <a:solidFill>
                  <a:schemeClr val="dk1"/>
                </a:solidFill>
                <a:latin typeface="Questrial"/>
                <a:ea typeface="Questrial"/>
                <a:cs typeface="Questrial"/>
                <a:sym typeface="Questrial"/>
              </a:endParaRPr>
            </a:p>
          </p:txBody>
        </p:sp>
        <p:sp>
          <p:nvSpPr>
            <p:cNvPr id="21"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22"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dirty="0" smtClean="0">
                  <a:solidFill>
                    <a:schemeClr val="lt1"/>
                  </a:solidFill>
                  <a:latin typeface="Questrial"/>
                  <a:ea typeface="Questrial"/>
                  <a:cs typeface="Questrial"/>
                  <a:sym typeface="Questrial"/>
                </a:rPr>
                <a:t>Create Policy</a:t>
              </a:r>
              <a:endParaRPr lang="en-US" sz="1900" b="0" i="0" u="none" strike="noStrike" cap="none" dirty="0">
                <a:solidFill>
                  <a:schemeClr val="lt1"/>
                </a:solidFill>
                <a:latin typeface="Questrial"/>
                <a:ea typeface="Questrial"/>
                <a:cs typeface="Questrial"/>
                <a:sym typeface="Questrial"/>
              </a:endParaRPr>
            </a:p>
          </p:txBody>
        </p:sp>
      </p:grpSp>
    </p:spTree>
    <p:extLst>
      <p:ext uri="{BB962C8B-B14F-4D97-AF65-F5344CB8AC3E}">
        <p14:creationId xmlns:p14="http://schemas.microsoft.com/office/powerpoint/2010/main" val="8265205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7" name="Shape 174"/>
          <p:cNvSpPr/>
          <p:nvPr/>
        </p:nvSpPr>
        <p:spPr>
          <a:xfrm>
            <a:off x="612602" y="2466438"/>
            <a:ext cx="8153399" cy="807975"/>
          </a:xfrm>
          <a:prstGeom prst="rect">
            <a:avLst/>
          </a:prstGeom>
          <a:solidFill>
            <a:schemeClr val="lt1">
              <a:alpha val="89803"/>
            </a:schemeClr>
          </a:solidFill>
          <a:ln w="10000" cap="flat" cmpd="sng">
            <a:solidFill>
              <a:srgbClr val="93B6D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75"/>
          <p:cNvSpPr txBox="1"/>
          <p:nvPr/>
        </p:nvSpPr>
        <p:spPr>
          <a:xfrm>
            <a:off x="612602" y="2466438"/>
            <a:ext cx="8153399" cy="807975"/>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800" dirty="0" smtClean="0"/>
              <a:t>ASGs for staging an app</a:t>
            </a:r>
          </a:p>
          <a:p>
            <a:pPr marL="171450" lvl="1" indent="-171450">
              <a:lnSpc>
                <a:spcPct val="90000"/>
              </a:lnSpc>
              <a:buClr>
                <a:schemeClr val="dk1"/>
              </a:buClr>
              <a:buSzPct val="100000"/>
              <a:buFont typeface="Questrial"/>
              <a:buChar char="•"/>
            </a:pPr>
            <a:r>
              <a:rPr lang="en-US" sz="1800" dirty="0" smtClean="0">
                <a:solidFill>
                  <a:schemeClr val="dk1"/>
                </a:solidFill>
                <a:latin typeface="Questrial"/>
                <a:ea typeface="Questrial"/>
                <a:cs typeface="Questrial"/>
                <a:sym typeface="Questrial"/>
              </a:rPr>
              <a:t>ASGs for running an app</a:t>
            </a:r>
            <a:endParaRPr lang="en-US" sz="1800" dirty="0">
              <a:solidFill>
                <a:schemeClr val="dk1"/>
              </a:solidFill>
              <a:latin typeface="Questrial"/>
              <a:ea typeface="Questrial"/>
              <a:cs typeface="Questrial"/>
              <a:sym typeface="Questrial"/>
            </a:endParaRPr>
          </a:p>
          <a:p>
            <a:pPr marL="171450" marR="0" lvl="1" indent="-171450" algn="l" rtl="0">
              <a:lnSpc>
                <a:spcPct val="90000"/>
              </a:lnSpc>
              <a:spcBef>
                <a:spcPts val="0"/>
              </a:spcBef>
              <a:spcAft>
                <a:spcPts val="0"/>
              </a:spcAft>
              <a:buClr>
                <a:schemeClr val="dk1"/>
              </a:buClr>
              <a:buSzPct val="100000"/>
              <a:buFont typeface="Questrial"/>
              <a:buChar char="•"/>
            </a:pPr>
            <a:endParaRPr lang="en-US" sz="1900" b="0" i="0" u="none" strike="noStrike" cap="none" dirty="0">
              <a:solidFill>
                <a:schemeClr val="dk1"/>
              </a:solidFill>
              <a:latin typeface="Questrial"/>
              <a:ea typeface="Questrial"/>
              <a:cs typeface="Questrial"/>
              <a:sym typeface="Questrial"/>
            </a:endParaRPr>
          </a:p>
        </p:txBody>
      </p:sp>
      <p:sp>
        <p:nvSpPr>
          <p:cNvPr id="19" name="Shape 176"/>
          <p:cNvSpPr/>
          <p:nvPr/>
        </p:nvSpPr>
        <p:spPr>
          <a:xfrm>
            <a:off x="1075077" y="2271078"/>
            <a:ext cx="5707379" cy="42065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164" name="Shape 164"/>
          <p:cNvSpPr txBox="1">
            <a:spLocks noGrp="1"/>
          </p:cNvSpPr>
          <p:nvPr>
            <p:ph type="title"/>
          </p:nvPr>
        </p:nvSpPr>
        <p:spPr>
          <a:xfrm>
            <a:off x="162600" y="171450"/>
            <a:ext cx="8603400" cy="74295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dirty="0" smtClean="0">
                <a:solidFill>
                  <a:schemeClr val="dk2"/>
                </a:solidFill>
                <a:latin typeface="Questrial"/>
                <a:ea typeface="Questrial"/>
                <a:cs typeface="Questrial"/>
                <a:sym typeface="Questrial"/>
              </a:rPr>
              <a:t>Application Security Groups</a:t>
            </a:r>
            <a:endParaRPr lang="en-US" sz="4400" b="0" i="0" u="none" strike="noStrike" cap="none" dirty="0">
              <a:solidFill>
                <a:schemeClr val="dk2"/>
              </a:solidFill>
              <a:latin typeface="Questrial"/>
              <a:ea typeface="Questrial"/>
              <a:cs typeface="Questrial"/>
              <a:sym typeface="Questrial"/>
            </a:endParaRPr>
          </a:p>
        </p:txBody>
      </p:sp>
      <p:grpSp>
        <p:nvGrpSpPr>
          <p:cNvPr id="165" name="Shape 165"/>
          <p:cNvGrpSpPr/>
          <p:nvPr/>
        </p:nvGrpSpPr>
        <p:grpSpPr>
          <a:xfrm>
            <a:off x="612648" y="1270445"/>
            <a:ext cx="8153399" cy="3231258"/>
            <a:chOff x="0" y="93727"/>
            <a:chExt cx="8153399" cy="4308344"/>
          </a:xfrm>
        </p:grpSpPr>
        <p:sp>
          <p:nvSpPr>
            <p:cNvPr id="166" name="Shape 166"/>
            <p:cNvSpPr/>
            <p:nvPr/>
          </p:nvSpPr>
          <p:spPr>
            <a:xfrm>
              <a:off x="0" y="374167"/>
              <a:ext cx="8153399" cy="1053736"/>
            </a:xfrm>
            <a:prstGeom prst="rect">
              <a:avLst/>
            </a:prstGeom>
            <a:solidFill>
              <a:schemeClr val="lt1">
                <a:alpha val="89803"/>
              </a:schemeClr>
            </a:solidFill>
            <a:ln w="10000" cap="flat" cmpd="sng">
              <a:solidFill>
                <a:srgbClr val="93B6D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7" name="Shape 167"/>
            <p:cNvSpPr txBox="1"/>
            <p:nvPr/>
          </p:nvSpPr>
          <p:spPr>
            <a:xfrm>
              <a:off x="0" y="374166"/>
              <a:ext cx="8153399" cy="1314218"/>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800" dirty="0" smtClean="0"/>
                <a:t>Set of firewall rules that specify protocols, ports, and IP addresses where an application can send outbound traffic.</a:t>
              </a:r>
              <a:endParaRPr lang="en-US" sz="1800" dirty="0">
                <a:solidFill>
                  <a:schemeClr val="dk1"/>
                </a:solidFill>
                <a:latin typeface="Questrial"/>
                <a:ea typeface="Questrial"/>
                <a:cs typeface="Questrial"/>
                <a:sym typeface="Questrial"/>
              </a:endParaRPr>
            </a:p>
          </p:txBody>
        </p:sp>
        <p:sp>
          <p:nvSpPr>
            <p:cNvPr id="168" name="Shape 168"/>
            <p:cNvSpPr/>
            <p:nvPr/>
          </p:nvSpPr>
          <p:spPr>
            <a:xfrm>
              <a:off x="407669" y="93727"/>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174" name="Shape 174"/>
            <p:cNvSpPr/>
            <p:nvPr/>
          </p:nvSpPr>
          <p:spPr>
            <a:xfrm>
              <a:off x="0" y="3324771"/>
              <a:ext cx="8153399" cy="1077300"/>
            </a:xfrm>
            <a:prstGeom prst="rect">
              <a:avLst/>
            </a:prstGeom>
            <a:solidFill>
              <a:schemeClr val="lt1">
                <a:alpha val="89803"/>
              </a:schemeClr>
            </a:solidFill>
            <a:ln w="10000" cap="flat" cmpd="sng">
              <a:solidFill>
                <a:srgbClr val="93B6D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5" name="Shape 175"/>
            <p:cNvSpPr txBox="1"/>
            <p:nvPr/>
          </p:nvSpPr>
          <p:spPr>
            <a:xfrm>
              <a:off x="0" y="3096851"/>
              <a:ext cx="8153399" cy="1077300"/>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2000" dirty="0" smtClean="0"/>
                <a:t>Across a foundation</a:t>
              </a:r>
            </a:p>
            <a:p>
              <a:pPr marL="171450" lvl="1" indent="-171450">
                <a:lnSpc>
                  <a:spcPct val="90000"/>
                </a:lnSpc>
                <a:buClr>
                  <a:schemeClr val="dk1"/>
                </a:buClr>
                <a:buSzPct val="100000"/>
                <a:buFont typeface="Questrial"/>
                <a:buChar char="•"/>
              </a:pPr>
              <a:r>
                <a:rPr lang="en-US" sz="2000" b="0" i="0" u="none" strike="noStrike" cap="none" dirty="0" smtClean="0">
                  <a:solidFill>
                    <a:schemeClr val="dk1"/>
                  </a:solidFill>
                  <a:latin typeface="Questrial"/>
                  <a:ea typeface="Questrial"/>
                  <a:cs typeface="Questrial"/>
                  <a:sym typeface="Questrial"/>
                </a:rPr>
                <a:t>To an Org or Space</a:t>
              </a:r>
              <a:endParaRPr lang="en-US" sz="1900" b="0" i="0" u="none" strike="noStrike" cap="none" dirty="0">
                <a:solidFill>
                  <a:schemeClr val="dk1"/>
                </a:solidFill>
                <a:latin typeface="Questrial"/>
                <a:ea typeface="Questrial"/>
                <a:cs typeface="Questrial"/>
                <a:sym typeface="Questrial"/>
              </a:endParaRPr>
            </a:p>
          </p:txBody>
        </p:sp>
        <p:sp>
          <p:nvSpPr>
            <p:cNvPr id="176" name="Shape 176"/>
            <p:cNvSpPr/>
            <p:nvPr/>
          </p:nvSpPr>
          <p:spPr>
            <a:xfrm>
              <a:off x="407669" y="2881532"/>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177" name="Shape 177"/>
            <p:cNvSpPr txBox="1"/>
            <p:nvPr/>
          </p:nvSpPr>
          <p:spPr>
            <a:xfrm>
              <a:off x="435050" y="2925191"/>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dirty="0" smtClean="0">
                  <a:solidFill>
                    <a:schemeClr val="lt1"/>
                  </a:solidFill>
                  <a:latin typeface="Questrial"/>
                  <a:ea typeface="Questrial"/>
                  <a:cs typeface="Questrial"/>
                  <a:sym typeface="Questrial"/>
                </a:rPr>
                <a:t>Granularity</a:t>
              </a:r>
              <a:endParaRPr lang="en-US" sz="1900" b="0" i="0" u="none" strike="noStrike" cap="none" dirty="0">
                <a:solidFill>
                  <a:schemeClr val="lt1"/>
                </a:solidFill>
                <a:latin typeface="Questrial"/>
                <a:ea typeface="Questrial"/>
                <a:cs typeface="Questrial"/>
                <a:sym typeface="Questrial"/>
              </a:endParaRPr>
            </a:p>
          </p:txBody>
        </p:sp>
        <p:sp>
          <p:nvSpPr>
            <p:cNvPr id="169" name="Shape 169"/>
            <p:cNvSpPr txBox="1"/>
            <p:nvPr/>
          </p:nvSpPr>
          <p:spPr>
            <a:xfrm>
              <a:off x="435050" y="121106"/>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dirty="0" smtClean="0">
                  <a:solidFill>
                    <a:schemeClr val="lt1"/>
                  </a:solidFill>
                  <a:latin typeface="Questrial"/>
                  <a:ea typeface="Questrial"/>
                  <a:cs typeface="Questrial"/>
                  <a:sym typeface="Questrial"/>
                </a:rPr>
                <a:t>Definition</a:t>
              </a:r>
              <a:endParaRPr lang="en-US" sz="1900" b="0" i="0" u="none" strike="noStrike" cap="none" dirty="0">
                <a:solidFill>
                  <a:schemeClr val="lt1"/>
                </a:solidFill>
                <a:latin typeface="Questrial"/>
                <a:ea typeface="Questrial"/>
                <a:cs typeface="Questrial"/>
                <a:sym typeface="Questrial"/>
              </a:endParaRPr>
            </a:p>
          </p:txBody>
        </p:sp>
      </p:grpSp>
      <p:sp>
        <p:nvSpPr>
          <p:cNvPr id="18" name="Shape 177"/>
          <p:cNvSpPr txBox="1"/>
          <p:nvPr/>
        </p:nvSpPr>
        <p:spPr>
          <a:xfrm>
            <a:off x="1075077" y="2343975"/>
            <a:ext cx="5652619" cy="37959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b="0" i="0" u="none" strike="noStrike" cap="none" dirty="0" smtClean="0">
                <a:solidFill>
                  <a:schemeClr val="lt1"/>
                </a:solidFill>
                <a:latin typeface="Questrial"/>
                <a:ea typeface="Questrial"/>
                <a:cs typeface="Questrial"/>
                <a:sym typeface="Questrial"/>
              </a:rPr>
              <a:t>Scope</a:t>
            </a:r>
            <a:endParaRPr lang="en-US" sz="1900" b="0" i="0" u="none" strike="noStrike" cap="none" dirty="0">
              <a:solidFill>
                <a:schemeClr val="lt1"/>
              </a:solidFill>
              <a:latin typeface="Questrial"/>
              <a:ea typeface="Questrial"/>
              <a:cs typeface="Questrial"/>
              <a:sym typeface="Questrial"/>
            </a:endParaRPr>
          </a:p>
        </p:txBody>
      </p:sp>
    </p:spTree>
    <p:extLst>
      <p:ext uri="{BB962C8B-B14F-4D97-AF65-F5344CB8AC3E}">
        <p14:creationId xmlns:p14="http://schemas.microsoft.com/office/powerpoint/2010/main" val="100625746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62600" y="171450"/>
            <a:ext cx="8603400" cy="74295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dirty="0" smtClean="0">
                <a:solidFill>
                  <a:schemeClr val="dk2"/>
                </a:solidFill>
                <a:latin typeface="Questrial"/>
                <a:ea typeface="Questrial"/>
                <a:cs typeface="Questrial"/>
                <a:sym typeface="Questrial"/>
              </a:rPr>
              <a:t>Application Security Groups</a:t>
            </a:r>
            <a:endParaRPr lang="en-US" sz="4400" b="0" i="0" u="none" strike="noStrike" cap="none" dirty="0">
              <a:solidFill>
                <a:schemeClr val="dk2"/>
              </a:solidFill>
              <a:latin typeface="Questrial"/>
              <a:ea typeface="Questrial"/>
              <a:cs typeface="Questrial"/>
              <a:sym typeface="Questrial"/>
            </a:endParaRPr>
          </a:p>
        </p:txBody>
      </p:sp>
      <p:grpSp>
        <p:nvGrpSpPr>
          <p:cNvPr id="13" name="Shape 165"/>
          <p:cNvGrpSpPr/>
          <p:nvPr/>
        </p:nvGrpSpPr>
        <p:grpSpPr>
          <a:xfrm>
            <a:off x="763029" y="2834725"/>
            <a:ext cx="8153399" cy="1300286"/>
            <a:chOff x="33846" y="1158143"/>
            <a:chExt cx="8153399" cy="1664006"/>
          </a:xfrm>
        </p:grpSpPr>
        <p:sp>
          <p:nvSpPr>
            <p:cNvPr id="15" name="Shape 171"/>
            <p:cNvSpPr txBox="1"/>
            <p:nvPr/>
          </p:nvSpPr>
          <p:spPr>
            <a:xfrm>
              <a:off x="33846" y="1421476"/>
              <a:ext cx="8153399" cy="1400673"/>
            </a:xfrm>
            <a:prstGeom prst="rect">
              <a:avLst/>
            </a:prstGeom>
            <a:noFill/>
            <a:ln w="6350">
              <a:solidFill>
                <a:srgbClr val="94B7D3"/>
              </a:solid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err="1">
                  <a:solidFill>
                    <a:schemeClr val="dk1"/>
                  </a:solidFill>
                  <a:latin typeface="Questrial"/>
                  <a:ea typeface="Questrial"/>
                  <a:cs typeface="Questrial"/>
                  <a:sym typeface="Questrial"/>
                </a:rPr>
                <a:t>cf</a:t>
              </a:r>
              <a:r>
                <a:rPr lang="en-US" sz="1900" dirty="0">
                  <a:solidFill>
                    <a:schemeClr val="dk1"/>
                  </a:solidFill>
                  <a:latin typeface="Questrial"/>
                  <a:ea typeface="Questrial"/>
                  <a:cs typeface="Questrial"/>
                  <a:sym typeface="Questrial"/>
                </a:rPr>
                <a:t> create-security-group SECURITY-GROUP PATH-TO-RULES-</a:t>
              </a:r>
              <a:r>
                <a:rPr lang="en-US" sz="1900" dirty="0" smtClean="0">
                  <a:solidFill>
                    <a:schemeClr val="dk1"/>
                  </a:solidFill>
                  <a:latin typeface="Questrial"/>
                  <a:ea typeface="Questrial"/>
                  <a:cs typeface="Questrial"/>
                  <a:sym typeface="Questrial"/>
                </a:rPr>
                <a:t>FILE</a:t>
              </a:r>
            </a:p>
            <a:p>
              <a:pPr marL="171450" lvl="1" indent="-171450">
                <a:lnSpc>
                  <a:spcPct val="90000"/>
                </a:lnSpc>
                <a:buClr>
                  <a:schemeClr val="dk1"/>
                </a:buClr>
                <a:buSzPct val="100000"/>
                <a:buFont typeface="Questrial"/>
                <a:buChar char="•"/>
              </a:pPr>
              <a:r>
                <a:rPr lang="en-US" sz="1900" dirty="0" err="1">
                  <a:solidFill>
                    <a:schemeClr val="dk1"/>
                  </a:solidFill>
                  <a:latin typeface="Questrial"/>
                  <a:ea typeface="Questrial"/>
                  <a:cs typeface="Questrial"/>
                  <a:sym typeface="Questrial"/>
                </a:rPr>
                <a:t>cf</a:t>
              </a:r>
              <a:r>
                <a:rPr lang="en-US" sz="1900" dirty="0">
                  <a:solidFill>
                    <a:schemeClr val="dk1"/>
                  </a:solidFill>
                  <a:latin typeface="Questrial"/>
                  <a:ea typeface="Questrial"/>
                  <a:cs typeface="Questrial"/>
                  <a:sym typeface="Questrial"/>
                </a:rPr>
                <a:t> update-security-group SECURITY-GROUP PATH-TO-RULES-FILE</a:t>
              </a:r>
              <a:endParaRPr lang="en-US" sz="1900" b="0" i="0" u="none" strike="noStrike" cap="none" dirty="0">
                <a:solidFill>
                  <a:schemeClr val="dk1"/>
                </a:solidFill>
                <a:latin typeface="Questrial"/>
                <a:ea typeface="Questrial"/>
                <a:cs typeface="Questrial"/>
                <a:sym typeface="Questrial"/>
              </a:endParaRPr>
            </a:p>
          </p:txBody>
        </p:sp>
        <p:sp>
          <p:nvSpPr>
            <p:cNvPr id="16"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17"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b="0" i="0" u="none" strike="noStrike" cap="none" dirty="0" smtClean="0">
                  <a:solidFill>
                    <a:schemeClr val="lt1"/>
                  </a:solidFill>
                  <a:latin typeface="Questrial"/>
                  <a:ea typeface="Questrial"/>
                  <a:cs typeface="Questrial"/>
                  <a:sym typeface="Questrial"/>
                </a:rPr>
                <a:t>Creating</a:t>
              </a:r>
              <a:endParaRPr lang="en-US" sz="1900" b="0" i="0" u="none" strike="noStrike" cap="none" dirty="0">
                <a:solidFill>
                  <a:schemeClr val="lt1"/>
                </a:solidFill>
                <a:latin typeface="Questrial"/>
                <a:ea typeface="Questrial"/>
                <a:cs typeface="Questrial"/>
                <a:sym typeface="Questrial"/>
              </a:endParaRPr>
            </a:p>
          </p:txBody>
        </p:sp>
      </p:grpSp>
      <p:grpSp>
        <p:nvGrpSpPr>
          <p:cNvPr id="18" name="Shape 165"/>
          <p:cNvGrpSpPr/>
          <p:nvPr/>
        </p:nvGrpSpPr>
        <p:grpSpPr>
          <a:xfrm>
            <a:off x="748766" y="1485796"/>
            <a:ext cx="8169680" cy="1346811"/>
            <a:chOff x="-16281" y="1158143"/>
            <a:chExt cx="8169680" cy="1723546"/>
          </a:xfrm>
        </p:grpSpPr>
        <p:sp>
          <p:nvSpPr>
            <p:cNvPr id="19" name="Shape 170"/>
            <p:cNvSpPr/>
            <p:nvPr/>
          </p:nvSpPr>
          <p:spPr>
            <a:xfrm>
              <a:off x="0" y="1466956"/>
              <a:ext cx="8153399" cy="1414733"/>
            </a:xfrm>
            <a:prstGeom prst="rect">
              <a:avLst/>
            </a:prstGeom>
            <a:solidFill>
              <a:schemeClr val="lt1">
                <a:alpha val="89803"/>
              </a:schemeClr>
            </a:solidFill>
            <a:ln w="10000" cap="flat" cmpd="sng">
              <a:solidFill>
                <a:srgbClr val="94B7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171"/>
            <p:cNvSpPr txBox="1"/>
            <p:nvPr/>
          </p:nvSpPr>
          <p:spPr>
            <a:xfrm>
              <a:off x="-16281" y="1373356"/>
              <a:ext cx="8153399" cy="1400673"/>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err="1" smtClean="0">
                  <a:solidFill>
                    <a:schemeClr val="dk1"/>
                  </a:solidFill>
                  <a:latin typeface="Questrial"/>
                  <a:ea typeface="Questrial"/>
                  <a:cs typeface="Questrial"/>
                  <a:sym typeface="Questrial"/>
                </a:rPr>
                <a:t>cf</a:t>
              </a:r>
              <a:r>
                <a:rPr lang="en-US" sz="1900" dirty="0" smtClean="0">
                  <a:solidFill>
                    <a:schemeClr val="dk1"/>
                  </a:solidFill>
                  <a:latin typeface="Questrial"/>
                  <a:ea typeface="Questrial"/>
                  <a:cs typeface="Questrial"/>
                  <a:sym typeface="Questrial"/>
                </a:rPr>
                <a:t> security-groups</a:t>
              </a:r>
            </a:p>
            <a:p>
              <a:pPr marL="171450" lvl="1" indent="-171450">
                <a:lnSpc>
                  <a:spcPct val="90000"/>
                </a:lnSpc>
                <a:buClr>
                  <a:schemeClr val="dk1"/>
                </a:buClr>
                <a:buSzPct val="100000"/>
                <a:buFont typeface="Questrial"/>
                <a:buChar char="•"/>
              </a:pPr>
              <a:r>
                <a:rPr lang="en-US" sz="1900" b="0" i="0" u="none" strike="noStrike" cap="none" dirty="0" err="1" smtClean="0">
                  <a:solidFill>
                    <a:schemeClr val="dk1"/>
                  </a:solidFill>
                  <a:latin typeface="Questrial"/>
                  <a:ea typeface="Questrial"/>
                  <a:cs typeface="Questrial"/>
                  <a:sym typeface="Questrial"/>
                </a:rPr>
                <a:t>Cf</a:t>
              </a:r>
              <a:r>
                <a:rPr lang="en-US" sz="1900" b="0" i="0" u="none" strike="noStrike" cap="none" dirty="0" smtClean="0">
                  <a:solidFill>
                    <a:schemeClr val="dk1"/>
                  </a:solidFill>
                  <a:latin typeface="Questrial"/>
                  <a:ea typeface="Questrial"/>
                  <a:cs typeface="Questrial"/>
                  <a:sym typeface="Questrial"/>
                </a:rPr>
                <a:t> staging-security-groups</a:t>
              </a:r>
            </a:p>
            <a:p>
              <a:pPr marL="171450" lvl="1" indent="-171450">
                <a:lnSpc>
                  <a:spcPct val="90000"/>
                </a:lnSpc>
                <a:buClr>
                  <a:schemeClr val="dk1"/>
                </a:buClr>
                <a:buSzPct val="100000"/>
                <a:buFont typeface="Questrial"/>
                <a:buChar char="•"/>
              </a:pPr>
              <a:r>
                <a:rPr lang="en-US" sz="1900" dirty="0" err="1" smtClean="0">
                  <a:solidFill>
                    <a:schemeClr val="dk1"/>
                  </a:solidFill>
                  <a:latin typeface="Questrial"/>
                  <a:ea typeface="Questrial"/>
                  <a:cs typeface="Questrial"/>
                  <a:sym typeface="Questrial"/>
                </a:rPr>
                <a:t>Cf</a:t>
              </a:r>
              <a:r>
                <a:rPr lang="en-US" sz="1900" dirty="0" smtClean="0">
                  <a:solidFill>
                    <a:schemeClr val="dk1"/>
                  </a:solidFill>
                  <a:latin typeface="Questrial"/>
                  <a:ea typeface="Questrial"/>
                  <a:cs typeface="Questrial"/>
                  <a:sym typeface="Questrial"/>
                </a:rPr>
                <a:t> running-security-groups</a:t>
              </a:r>
            </a:p>
            <a:p>
              <a:pPr marL="171450" lvl="1" indent="-171450">
                <a:lnSpc>
                  <a:spcPct val="90000"/>
                </a:lnSpc>
                <a:buClr>
                  <a:schemeClr val="dk1"/>
                </a:buClr>
                <a:buSzPct val="100000"/>
                <a:buFont typeface="Questrial"/>
                <a:buChar char="•"/>
              </a:pPr>
              <a:r>
                <a:rPr lang="en-US" sz="1900" b="0" i="0" u="none" strike="noStrike" cap="none" dirty="0" err="1" smtClean="0">
                  <a:solidFill>
                    <a:schemeClr val="dk1"/>
                  </a:solidFill>
                  <a:latin typeface="Questrial"/>
                  <a:ea typeface="Questrial"/>
                  <a:cs typeface="Questrial"/>
                  <a:sym typeface="Questrial"/>
                </a:rPr>
                <a:t>Cf</a:t>
              </a:r>
              <a:r>
                <a:rPr lang="en-US" sz="1900" b="0" i="0" u="none" strike="noStrike" cap="none" dirty="0" smtClean="0">
                  <a:solidFill>
                    <a:schemeClr val="dk1"/>
                  </a:solidFill>
                  <a:latin typeface="Questrial"/>
                  <a:ea typeface="Questrial"/>
                  <a:cs typeface="Questrial"/>
                  <a:sym typeface="Questrial"/>
                </a:rPr>
                <a:t> security-group &lt;NAME&gt;</a:t>
              </a:r>
              <a:endParaRPr lang="en-US" sz="1900" b="0" i="0" u="none" strike="noStrike" cap="none" dirty="0">
                <a:solidFill>
                  <a:schemeClr val="dk1"/>
                </a:solidFill>
                <a:latin typeface="Questrial"/>
                <a:ea typeface="Questrial"/>
                <a:cs typeface="Questrial"/>
                <a:sym typeface="Questrial"/>
              </a:endParaRPr>
            </a:p>
          </p:txBody>
        </p:sp>
        <p:sp>
          <p:nvSpPr>
            <p:cNvPr id="21"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22"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dirty="0" smtClean="0">
                  <a:solidFill>
                    <a:schemeClr val="lt1"/>
                  </a:solidFill>
                  <a:latin typeface="Questrial"/>
                  <a:ea typeface="Questrial"/>
                  <a:cs typeface="Questrial"/>
                  <a:sym typeface="Questrial"/>
                </a:rPr>
                <a:t>Viewing</a:t>
              </a:r>
              <a:endParaRPr lang="en-US" sz="1900" b="0" i="0" u="none" strike="noStrike" cap="none" dirty="0">
                <a:solidFill>
                  <a:schemeClr val="lt1"/>
                </a:solidFill>
                <a:latin typeface="Questrial"/>
                <a:ea typeface="Questrial"/>
                <a:cs typeface="Questrial"/>
                <a:sym typeface="Questrial"/>
              </a:endParaRPr>
            </a:p>
          </p:txBody>
        </p:sp>
      </p:grpSp>
    </p:spTree>
    <p:extLst>
      <p:ext uri="{BB962C8B-B14F-4D97-AF65-F5344CB8AC3E}">
        <p14:creationId xmlns:p14="http://schemas.microsoft.com/office/powerpoint/2010/main" val="208958325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62600" y="171450"/>
            <a:ext cx="8603400" cy="74295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dirty="0" smtClean="0">
                <a:solidFill>
                  <a:schemeClr val="dk2"/>
                </a:solidFill>
                <a:latin typeface="Questrial"/>
                <a:ea typeface="Questrial"/>
                <a:cs typeface="Questrial"/>
                <a:sym typeface="Questrial"/>
              </a:rPr>
              <a:t>Application Security Groups</a:t>
            </a:r>
            <a:endParaRPr lang="en-US" sz="4400" b="0" i="0" u="none" strike="noStrike" cap="none" dirty="0">
              <a:solidFill>
                <a:schemeClr val="dk2"/>
              </a:solidFill>
              <a:latin typeface="Questrial"/>
              <a:ea typeface="Questrial"/>
              <a:cs typeface="Questrial"/>
              <a:sym typeface="Questrial"/>
            </a:endParaRPr>
          </a:p>
        </p:txBody>
      </p:sp>
      <p:grpSp>
        <p:nvGrpSpPr>
          <p:cNvPr id="23" name="Shape 165"/>
          <p:cNvGrpSpPr/>
          <p:nvPr/>
        </p:nvGrpSpPr>
        <p:grpSpPr>
          <a:xfrm>
            <a:off x="478976" y="1293085"/>
            <a:ext cx="8153399" cy="1300286"/>
            <a:chOff x="33846" y="1158143"/>
            <a:chExt cx="8153399" cy="1664006"/>
          </a:xfrm>
        </p:grpSpPr>
        <p:sp>
          <p:nvSpPr>
            <p:cNvPr id="24" name="Shape 171"/>
            <p:cNvSpPr txBox="1"/>
            <p:nvPr/>
          </p:nvSpPr>
          <p:spPr>
            <a:xfrm>
              <a:off x="33846" y="1421476"/>
              <a:ext cx="8153399" cy="1400673"/>
            </a:xfrm>
            <a:prstGeom prst="rect">
              <a:avLst/>
            </a:prstGeom>
            <a:noFill/>
            <a:ln w="6350">
              <a:solidFill>
                <a:srgbClr val="94B7D3"/>
              </a:solid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err="1">
                  <a:solidFill>
                    <a:schemeClr val="dk1"/>
                  </a:solidFill>
                  <a:latin typeface="Questrial"/>
                  <a:ea typeface="Questrial"/>
                  <a:cs typeface="Questrial"/>
                  <a:sym typeface="Questrial"/>
                </a:rPr>
                <a:t>cf</a:t>
              </a:r>
              <a:r>
                <a:rPr lang="en-US" sz="1900" dirty="0">
                  <a:solidFill>
                    <a:schemeClr val="dk1"/>
                  </a:solidFill>
                  <a:latin typeface="Questrial"/>
                  <a:ea typeface="Questrial"/>
                  <a:cs typeface="Questrial"/>
                  <a:sym typeface="Questrial"/>
                </a:rPr>
                <a:t> bind-staging-security-group SECURITY-GROUP</a:t>
              </a:r>
            </a:p>
            <a:p>
              <a:pPr marL="171450" lvl="1" indent="-171450">
                <a:lnSpc>
                  <a:spcPct val="90000"/>
                </a:lnSpc>
                <a:buClr>
                  <a:schemeClr val="dk1"/>
                </a:buClr>
                <a:buSzPct val="100000"/>
                <a:buFont typeface="Questrial"/>
                <a:buChar char="•"/>
              </a:pPr>
              <a:r>
                <a:rPr lang="en-US" sz="1900" dirty="0" err="1">
                  <a:solidFill>
                    <a:schemeClr val="dk1"/>
                  </a:solidFill>
                  <a:latin typeface="Questrial"/>
                  <a:ea typeface="Questrial"/>
                  <a:cs typeface="Questrial"/>
                  <a:sym typeface="Questrial"/>
                </a:rPr>
                <a:t>cf</a:t>
              </a:r>
              <a:r>
                <a:rPr lang="en-US" sz="1900" dirty="0">
                  <a:solidFill>
                    <a:schemeClr val="dk1"/>
                  </a:solidFill>
                  <a:latin typeface="Questrial"/>
                  <a:ea typeface="Questrial"/>
                  <a:cs typeface="Questrial"/>
                  <a:sym typeface="Questrial"/>
                </a:rPr>
                <a:t> bind-running-security-group SECURITY-GROUP</a:t>
              </a:r>
            </a:p>
            <a:p>
              <a:pPr marL="171450" lvl="1" indent="-171450">
                <a:lnSpc>
                  <a:spcPct val="90000"/>
                </a:lnSpc>
                <a:buClr>
                  <a:schemeClr val="dk1"/>
                </a:buClr>
                <a:buSzPct val="100000"/>
                <a:buFont typeface="Questrial"/>
                <a:buChar char="•"/>
              </a:pPr>
              <a:r>
                <a:rPr lang="en-US" sz="1900" dirty="0" err="1">
                  <a:solidFill>
                    <a:schemeClr val="dk1"/>
                  </a:solidFill>
                  <a:latin typeface="Questrial"/>
                  <a:ea typeface="Questrial"/>
                  <a:cs typeface="Questrial"/>
                  <a:sym typeface="Questrial"/>
                </a:rPr>
                <a:t>cf</a:t>
              </a:r>
              <a:r>
                <a:rPr lang="en-US" sz="1900" dirty="0">
                  <a:solidFill>
                    <a:schemeClr val="dk1"/>
                  </a:solidFill>
                  <a:latin typeface="Questrial"/>
                  <a:ea typeface="Questrial"/>
                  <a:cs typeface="Questrial"/>
                  <a:sym typeface="Questrial"/>
                </a:rPr>
                <a:t> bind-security-group SECURITY-GROUP ORG SPACE</a:t>
              </a:r>
            </a:p>
            <a:p>
              <a:pPr marL="171450" lvl="1" indent="-171450">
                <a:lnSpc>
                  <a:spcPct val="90000"/>
                </a:lnSpc>
                <a:buClr>
                  <a:schemeClr val="dk1"/>
                </a:buClr>
                <a:buSzPct val="100000"/>
                <a:buFont typeface="Questrial"/>
                <a:buChar char="•"/>
              </a:pPr>
              <a:r>
                <a:rPr lang="en-US" sz="1900" dirty="0" err="1">
                  <a:solidFill>
                    <a:schemeClr val="dk1"/>
                  </a:solidFill>
                  <a:latin typeface="Questrial"/>
                  <a:ea typeface="Questrial"/>
                  <a:cs typeface="Questrial"/>
                  <a:sym typeface="Questrial"/>
                </a:rPr>
                <a:t>cf</a:t>
              </a:r>
              <a:r>
                <a:rPr lang="en-US" sz="1900" dirty="0">
                  <a:solidFill>
                    <a:schemeClr val="dk1"/>
                  </a:solidFill>
                  <a:latin typeface="Questrial"/>
                  <a:ea typeface="Questrial"/>
                  <a:cs typeface="Questrial"/>
                  <a:sym typeface="Questrial"/>
                </a:rPr>
                <a:t> bind-security-group SECURITY-GROUP ORG</a:t>
              </a:r>
              <a:endParaRPr lang="en-US" sz="1900" b="0" i="0" u="none" strike="noStrike" cap="none" dirty="0">
                <a:solidFill>
                  <a:schemeClr val="dk1"/>
                </a:solidFill>
                <a:latin typeface="Questrial"/>
                <a:ea typeface="Questrial"/>
                <a:cs typeface="Questrial"/>
                <a:sym typeface="Questrial"/>
              </a:endParaRPr>
            </a:p>
          </p:txBody>
        </p:sp>
        <p:sp>
          <p:nvSpPr>
            <p:cNvPr id="25"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26"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b="0" i="0" u="none" strike="noStrike" cap="none" dirty="0" smtClean="0">
                  <a:solidFill>
                    <a:schemeClr val="lt1"/>
                  </a:solidFill>
                  <a:latin typeface="Questrial"/>
                  <a:ea typeface="Questrial"/>
                  <a:cs typeface="Questrial"/>
                  <a:sym typeface="Questrial"/>
                </a:rPr>
                <a:t>Binding</a:t>
              </a:r>
              <a:endParaRPr lang="en-US" sz="1900" b="0" i="0" u="none" strike="noStrike" cap="none" dirty="0">
                <a:solidFill>
                  <a:schemeClr val="lt1"/>
                </a:solidFill>
                <a:latin typeface="Questrial"/>
                <a:ea typeface="Questrial"/>
                <a:cs typeface="Questrial"/>
                <a:sym typeface="Questrial"/>
              </a:endParaRPr>
            </a:p>
          </p:txBody>
        </p:sp>
      </p:grpSp>
    </p:spTree>
    <p:extLst>
      <p:ext uri="{BB962C8B-B14F-4D97-AF65-F5344CB8AC3E}">
        <p14:creationId xmlns:p14="http://schemas.microsoft.com/office/powerpoint/2010/main" val="161285143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62600" y="171450"/>
            <a:ext cx="8603400" cy="74295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dirty="0" smtClean="0">
                <a:solidFill>
                  <a:schemeClr val="dk2"/>
                </a:solidFill>
                <a:latin typeface="Questrial"/>
                <a:ea typeface="Questrial"/>
                <a:cs typeface="Questrial"/>
                <a:sym typeface="Questrial"/>
              </a:rPr>
              <a:t>Isolation Segments</a:t>
            </a:r>
            <a:endParaRPr lang="en-US" sz="4400" b="0" i="0" u="none" strike="noStrike" cap="none" dirty="0">
              <a:solidFill>
                <a:schemeClr val="dk2"/>
              </a:solidFill>
              <a:latin typeface="Questrial"/>
              <a:ea typeface="Questrial"/>
              <a:cs typeface="Questrial"/>
              <a:sym typeface="Questrial"/>
            </a:endParaRPr>
          </a:p>
        </p:txBody>
      </p:sp>
      <p:grpSp>
        <p:nvGrpSpPr>
          <p:cNvPr id="20" name="Shape 165"/>
          <p:cNvGrpSpPr/>
          <p:nvPr/>
        </p:nvGrpSpPr>
        <p:grpSpPr>
          <a:xfrm>
            <a:off x="478976" y="1293085"/>
            <a:ext cx="8153399" cy="1300286"/>
            <a:chOff x="33846" y="1158143"/>
            <a:chExt cx="8153399" cy="1664006"/>
          </a:xfrm>
        </p:grpSpPr>
        <p:sp>
          <p:nvSpPr>
            <p:cNvPr id="21" name="Shape 171"/>
            <p:cNvSpPr txBox="1"/>
            <p:nvPr/>
          </p:nvSpPr>
          <p:spPr>
            <a:xfrm>
              <a:off x="33846" y="1421476"/>
              <a:ext cx="8153399" cy="1400673"/>
            </a:xfrm>
            <a:prstGeom prst="rect">
              <a:avLst/>
            </a:prstGeom>
            <a:noFill/>
            <a:ln w="6350">
              <a:solidFill>
                <a:srgbClr val="94B7D3"/>
              </a:solid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a:solidFill>
                    <a:schemeClr val="dk1"/>
                  </a:solidFill>
                  <a:latin typeface="Questrial"/>
                  <a:ea typeface="Questrial"/>
                  <a:cs typeface="Questrial"/>
                  <a:sym typeface="Questrial"/>
                </a:rPr>
                <a:t>A group of Cloud Foundry resources (compute, network, logging) </a:t>
              </a:r>
              <a:r>
                <a:rPr lang="en-US" sz="1900" dirty="0" smtClean="0">
                  <a:solidFill>
                    <a:schemeClr val="dk1"/>
                  </a:solidFill>
                  <a:latin typeface="Questrial"/>
                  <a:ea typeface="Questrial"/>
                  <a:cs typeface="Questrial"/>
                  <a:sym typeface="Questrial"/>
                </a:rPr>
                <a:t>to which</a:t>
              </a:r>
              <a:r>
                <a:rPr lang="en-US" sz="1900" dirty="0">
                  <a:solidFill>
                    <a:schemeClr val="dk1"/>
                  </a:solidFill>
                  <a:latin typeface="Questrial"/>
                  <a:ea typeface="Questrial"/>
                  <a:cs typeface="Questrial"/>
                  <a:sym typeface="Questrial"/>
                </a:rPr>
                <a:t> applications can be </a:t>
              </a:r>
              <a:r>
                <a:rPr lang="en-US" sz="1900" dirty="0" smtClean="0">
                  <a:solidFill>
                    <a:schemeClr val="dk1"/>
                  </a:solidFill>
                  <a:latin typeface="Questrial"/>
                  <a:ea typeface="Questrial"/>
                  <a:cs typeface="Questrial"/>
                  <a:sym typeface="Questrial"/>
                </a:rPr>
                <a:t>targeted for deployment</a:t>
              </a:r>
              <a:endParaRPr lang="en-US" sz="1900" b="0" i="0" u="none" strike="noStrike" cap="none" dirty="0">
                <a:solidFill>
                  <a:schemeClr val="dk1"/>
                </a:solidFill>
                <a:latin typeface="Questrial"/>
                <a:ea typeface="Questrial"/>
                <a:cs typeface="Questrial"/>
                <a:sym typeface="Questrial"/>
              </a:endParaRPr>
            </a:p>
          </p:txBody>
        </p:sp>
        <p:sp>
          <p:nvSpPr>
            <p:cNvPr id="22"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23"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b="0" i="0" u="none" strike="noStrike" cap="none" dirty="0" smtClean="0">
                  <a:solidFill>
                    <a:schemeClr val="lt1"/>
                  </a:solidFill>
                  <a:latin typeface="Questrial"/>
                  <a:ea typeface="Questrial"/>
                  <a:cs typeface="Questrial"/>
                  <a:sym typeface="Questrial"/>
                </a:rPr>
                <a:t>Definition</a:t>
              </a:r>
              <a:endParaRPr lang="en-US" sz="1900" b="0" i="0" u="none" strike="noStrike" cap="none" dirty="0">
                <a:solidFill>
                  <a:schemeClr val="lt1"/>
                </a:solidFill>
                <a:latin typeface="Questrial"/>
                <a:ea typeface="Questrial"/>
                <a:cs typeface="Questrial"/>
                <a:sym typeface="Questrial"/>
              </a:endParaRPr>
            </a:p>
          </p:txBody>
        </p:sp>
      </p:grpSp>
    </p:spTree>
    <p:extLst>
      <p:ext uri="{BB962C8B-B14F-4D97-AF65-F5344CB8AC3E}">
        <p14:creationId xmlns:p14="http://schemas.microsoft.com/office/powerpoint/2010/main" val="29756115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5</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6" name="Group 5"/>
          <p:cNvGrpSpPr/>
          <p:nvPr/>
        </p:nvGrpSpPr>
        <p:grpSpPr>
          <a:xfrm>
            <a:off x="0" y="2612626"/>
            <a:ext cx="9152799" cy="302275"/>
            <a:chOff x="0" y="2612626"/>
            <a:chExt cx="9152799" cy="302275"/>
          </a:xfrm>
        </p:grpSpPr>
        <p:sp>
          <p:nvSpPr>
            <p:cNvPr id="71" name="TextBox 70"/>
            <p:cNvSpPr txBox="1"/>
            <p:nvPr/>
          </p:nvSpPr>
          <p:spPr>
            <a:xfrm>
              <a:off x="8043093" y="2612626"/>
              <a:ext cx="1100907" cy="276999"/>
            </a:xfrm>
            <a:prstGeom prst="rect">
              <a:avLst/>
            </a:prstGeom>
            <a:noFill/>
          </p:spPr>
          <p:txBody>
            <a:bodyPr wrap="none" rtlCol="0">
              <a:spAutoFit/>
            </a:bodyPr>
            <a:lstStyle/>
            <a:p>
              <a:r>
                <a:rPr lang="en-US" sz="1200" b="1" dirty="0" smtClean="0">
                  <a:solidFill>
                    <a:srgbClr val="0F91DC"/>
                  </a:solidFill>
                </a:rPr>
                <a:t>VALUE LINE</a:t>
              </a:r>
              <a:endParaRPr lang="en-US" sz="1200" b="1" dirty="0">
                <a:solidFill>
                  <a:srgbClr val="0F91DC"/>
                </a:solidFill>
              </a:endParaRPr>
            </a:p>
          </p:txBody>
        </p:sp>
        <p:cxnSp>
          <p:nvCxnSpPr>
            <p:cNvPr id="4" name="Straight Connector 3"/>
            <p:cNvCxnSpPr/>
            <p:nvPr/>
          </p:nvCxnSpPr>
          <p:spPr>
            <a:xfrm flipH="1">
              <a:off x="0" y="2914901"/>
              <a:ext cx="9152799" cy="0"/>
            </a:xfrm>
            <a:prstGeom prst="line">
              <a:avLst/>
            </a:prstGeom>
            <a:ln>
              <a:solidFill>
                <a:srgbClr val="0F91DC"/>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Metrics</a:t>
              </a: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5" name="Rectangle 44"/>
          <p:cNvSpPr/>
          <p:nvPr/>
        </p:nvSpPr>
        <p:spPr>
          <a:xfrm>
            <a:off x="9144000" y="2095252"/>
            <a:ext cx="2121573" cy="3016211"/>
          </a:xfrm>
          <a:prstGeom prst="rect">
            <a:avLst/>
          </a:prstGeom>
        </p:spPr>
        <p:txBody>
          <a:bodyPr wrap="square">
            <a:spAutoFit/>
          </a:bodyPr>
          <a:lstStyle/>
          <a:p>
            <a:r>
              <a:rPr lang="en-US" b="1" dirty="0"/>
              <a:t>Exploratory Questions:</a:t>
            </a:r>
          </a:p>
          <a:p>
            <a:pPr marL="285750" indent="-285750">
              <a:buFont typeface="Arial"/>
              <a:buChar char="•"/>
            </a:pPr>
            <a:r>
              <a:rPr lang="en-US" sz="1400" dirty="0" smtClean="0"/>
              <a:t>Ask the VP if they agree with value line and their view of their world is.</a:t>
            </a:r>
          </a:p>
          <a:p>
            <a:pPr marL="285750" indent="-285750">
              <a:buFont typeface="Arial"/>
              <a:buChar char="•"/>
            </a:pPr>
            <a:r>
              <a:rPr lang="en-US" sz="1400" dirty="0" smtClean="0"/>
              <a:t>Ask them what parts of their job is most visible to the outside &amp; external teams</a:t>
            </a:r>
          </a:p>
          <a:p>
            <a:pPr marL="285750" indent="-285750">
              <a:buFont typeface="Arial"/>
              <a:buChar char="•"/>
            </a:pPr>
            <a:r>
              <a:rPr lang="en-US" sz="1400" dirty="0" smtClean="0"/>
              <a:t>What aspects of their job are important to them?  </a:t>
            </a:r>
            <a:endParaRPr lang="en-US" sz="1400" dirty="0"/>
          </a:p>
        </p:txBody>
      </p:sp>
    </p:spTree>
    <p:extLst>
      <p:ext uri="{BB962C8B-B14F-4D97-AF65-F5344CB8AC3E}">
        <p14:creationId xmlns:p14="http://schemas.microsoft.com/office/powerpoint/2010/main" val="4146647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09600"/>
            <a:ext cx="9144000" cy="3914355"/>
          </a:xfrm>
          <a:prstGeom prst="rect">
            <a:avLst/>
          </a:prstGeom>
        </p:spPr>
      </p:pic>
      <p:sp>
        <p:nvSpPr>
          <p:cNvPr id="164" name="Shape 164"/>
          <p:cNvSpPr txBox="1">
            <a:spLocks noGrp="1"/>
          </p:cNvSpPr>
          <p:nvPr>
            <p:ph type="title"/>
          </p:nvPr>
        </p:nvSpPr>
        <p:spPr>
          <a:xfrm>
            <a:off x="162600" y="171450"/>
            <a:ext cx="8603400" cy="74295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dirty="0" smtClean="0">
                <a:solidFill>
                  <a:schemeClr val="dk2"/>
                </a:solidFill>
                <a:latin typeface="Questrial"/>
                <a:ea typeface="Questrial"/>
                <a:cs typeface="Questrial"/>
                <a:sym typeface="Questrial"/>
              </a:rPr>
              <a:t>Isolation Segments</a:t>
            </a:r>
            <a:endParaRPr lang="en-US" sz="4400" b="0" i="0" u="none" strike="noStrike" cap="none" dirty="0">
              <a:solidFill>
                <a:schemeClr val="dk2"/>
              </a:solidFill>
              <a:latin typeface="Questrial"/>
              <a:ea typeface="Questrial"/>
              <a:cs typeface="Questrial"/>
              <a:sym typeface="Questrial"/>
            </a:endParaRPr>
          </a:p>
        </p:txBody>
      </p:sp>
    </p:spTree>
    <p:extLst>
      <p:ext uri="{BB962C8B-B14F-4D97-AF65-F5344CB8AC3E}">
        <p14:creationId xmlns:p14="http://schemas.microsoft.com/office/powerpoint/2010/main" val="193321515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230874" y="171450"/>
            <a:ext cx="8779800" cy="742950"/>
          </a:xfrm>
          <a:prstGeom prst="rect">
            <a:avLst/>
          </a:prstGeom>
          <a:solidFill>
            <a:schemeClr val="bg1">
              <a:alpha val="82000"/>
            </a:schemeClr>
          </a:solid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200" b="0" i="0" u="none" strike="noStrike" cap="none" dirty="0" smtClean="0">
                <a:solidFill>
                  <a:schemeClr val="dk2"/>
                </a:solidFill>
                <a:latin typeface="Questrial"/>
                <a:ea typeface="Questrial"/>
                <a:cs typeface="Questrial"/>
                <a:sym typeface="Questrial"/>
              </a:rPr>
              <a:t>Network Architecture</a:t>
            </a:r>
            <a:endParaRPr lang="en-US" sz="4200" b="0" i="0" u="none" strike="noStrike" cap="none" dirty="0">
              <a:solidFill>
                <a:schemeClr val="dk2"/>
              </a:solidFill>
              <a:latin typeface="Questrial"/>
              <a:ea typeface="Questrial"/>
              <a:cs typeface="Questrial"/>
              <a:sym typeface="Questrial"/>
            </a:endParaRPr>
          </a:p>
        </p:txBody>
      </p:sp>
      <p:pic>
        <p:nvPicPr>
          <p:cNvPr id="3" name="Picture 2" descr="multi-resgroup-multi-l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914400"/>
            <a:ext cx="8076628" cy="4229100"/>
          </a:xfrm>
          <a:prstGeom prst="rect">
            <a:avLst/>
          </a:prstGeom>
        </p:spPr>
      </p:pic>
    </p:spTree>
    <p:extLst>
      <p:ext uri="{BB962C8B-B14F-4D97-AF65-F5344CB8AC3E}">
        <p14:creationId xmlns:p14="http://schemas.microsoft.com/office/powerpoint/2010/main" val="54999959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62600" y="171450"/>
            <a:ext cx="8603400" cy="74295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Questrial"/>
              <a:buNone/>
            </a:pPr>
            <a:r>
              <a:rPr lang="en-US" sz="4400" b="0" i="0" u="none" strike="noStrike" cap="none" dirty="0" smtClean="0">
                <a:solidFill>
                  <a:schemeClr val="dk2"/>
                </a:solidFill>
                <a:latin typeface="Questrial"/>
                <a:ea typeface="Questrial"/>
                <a:cs typeface="Questrial"/>
                <a:sym typeface="Questrial"/>
              </a:rPr>
              <a:t>Network Security Groups</a:t>
            </a:r>
            <a:endParaRPr lang="en-US" sz="4400" b="0" i="0" u="none" strike="noStrike" cap="none" dirty="0">
              <a:solidFill>
                <a:schemeClr val="dk2"/>
              </a:solidFill>
              <a:latin typeface="Questrial"/>
              <a:ea typeface="Questrial"/>
              <a:cs typeface="Questrial"/>
              <a:sym typeface="Questrial"/>
            </a:endParaRPr>
          </a:p>
        </p:txBody>
      </p:sp>
      <p:grpSp>
        <p:nvGrpSpPr>
          <p:cNvPr id="165" name="Shape 165"/>
          <p:cNvGrpSpPr/>
          <p:nvPr/>
        </p:nvGrpSpPr>
        <p:grpSpPr>
          <a:xfrm>
            <a:off x="596366" y="1371496"/>
            <a:ext cx="8169680" cy="1669906"/>
            <a:chOff x="-16281" y="1158143"/>
            <a:chExt cx="8169680" cy="1861878"/>
          </a:xfrm>
        </p:grpSpPr>
        <p:sp>
          <p:nvSpPr>
            <p:cNvPr id="170" name="Shape 170"/>
            <p:cNvSpPr/>
            <p:nvPr/>
          </p:nvSpPr>
          <p:spPr>
            <a:xfrm>
              <a:off x="0" y="1453162"/>
              <a:ext cx="8153399" cy="1566859"/>
            </a:xfrm>
            <a:prstGeom prst="rect">
              <a:avLst/>
            </a:prstGeom>
            <a:solidFill>
              <a:schemeClr val="lt1">
                <a:alpha val="89803"/>
              </a:schemeClr>
            </a:solidFill>
            <a:ln w="10000" cap="flat" cmpd="sng">
              <a:solidFill>
                <a:srgbClr val="93B6D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1" name="Shape 171"/>
            <p:cNvSpPr txBox="1"/>
            <p:nvPr/>
          </p:nvSpPr>
          <p:spPr>
            <a:xfrm>
              <a:off x="-16281" y="1469596"/>
              <a:ext cx="8153399" cy="1400673"/>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smtClean="0">
                  <a:solidFill>
                    <a:schemeClr val="dk1"/>
                  </a:solidFill>
                  <a:latin typeface="Questrial"/>
                  <a:ea typeface="Questrial"/>
                  <a:cs typeface="Questrial"/>
                  <a:sym typeface="Questrial"/>
                </a:rPr>
                <a:t>Public – Load Balancers.</a:t>
              </a:r>
            </a:p>
            <a:p>
              <a:pPr marL="171450" lvl="1" indent="-171450">
                <a:lnSpc>
                  <a:spcPct val="90000"/>
                </a:lnSpc>
                <a:buClr>
                  <a:schemeClr val="dk1"/>
                </a:buClr>
                <a:buSzPct val="100000"/>
                <a:buFont typeface="Questrial"/>
                <a:buChar char="•"/>
              </a:pPr>
              <a:r>
                <a:rPr lang="en-US" sz="1900" dirty="0" smtClean="0">
                  <a:solidFill>
                    <a:schemeClr val="dk1"/>
                  </a:solidFill>
                  <a:latin typeface="Questrial"/>
                  <a:ea typeface="Questrial"/>
                  <a:cs typeface="Questrial"/>
                  <a:sym typeface="Questrial"/>
                </a:rPr>
                <a:t>Infra - </a:t>
              </a:r>
              <a:r>
                <a:rPr lang="en-US" sz="1900" dirty="0" err="1" smtClean="0">
                  <a:solidFill>
                    <a:schemeClr val="dk1"/>
                  </a:solidFill>
                  <a:latin typeface="Questrial"/>
                  <a:ea typeface="Questrial"/>
                  <a:cs typeface="Questrial"/>
                  <a:sym typeface="Questrial"/>
                </a:rPr>
                <a:t>OpsManager</a:t>
              </a:r>
              <a:r>
                <a:rPr lang="en-US" sz="1900" dirty="0" smtClean="0">
                  <a:solidFill>
                    <a:schemeClr val="dk1"/>
                  </a:solidFill>
                  <a:latin typeface="Questrial"/>
                  <a:ea typeface="Questrial"/>
                  <a:cs typeface="Questrial"/>
                  <a:sym typeface="Questrial"/>
                </a:rPr>
                <a:t>, </a:t>
              </a:r>
            </a:p>
            <a:p>
              <a:pPr marL="171450" lvl="1" indent="-171450">
                <a:lnSpc>
                  <a:spcPct val="90000"/>
                </a:lnSpc>
                <a:buClr>
                  <a:schemeClr val="dk1"/>
                </a:buClr>
                <a:buSzPct val="100000"/>
                <a:buFont typeface="Questrial"/>
                <a:buChar char="•"/>
              </a:pPr>
              <a:r>
                <a:rPr lang="en-US" sz="1900" dirty="0" smtClean="0">
                  <a:solidFill>
                    <a:schemeClr val="dk1"/>
                  </a:solidFill>
                  <a:latin typeface="Questrial"/>
                  <a:ea typeface="Questrial"/>
                  <a:cs typeface="Questrial"/>
                  <a:sym typeface="Questrial"/>
                </a:rPr>
                <a:t>ERT – </a:t>
              </a:r>
              <a:r>
                <a:rPr lang="en-US" sz="1900" dirty="0" err="1" smtClean="0">
                  <a:solidFill>
                    <a:schemeClr val="dk1"/>
                  </a:solidFill>
                  <a:latin typeface="Questrial"/>
                  <a:ea typeface="Questrial"/>
                  <a:cs typeface="Questrial"/>
                  <a:sym typeface="Questrial"/>
                </a:rPr>
                <a:t>GoRouter</a:t>
              </a:r>
              <a:r>
                <a:rPr lang="en-US" sz="1900" dirty="0" smtClean="0">
                  <a:solidFill>
                    <a:schemeClr val="dk1"/>
                  </a:solidFill>
                  <a:latin typeface="Questrial"/>
                  <a:ea typeface="Questrial"/>
                  <a:cs typeface="Questrial"/>
                  <a:sym typeface="Questrial"/>
                </a:rPr>
                <a:t> Diego, etc.</a:t>
              </a:r>
              <a:endParaRPr lang="en-US" sz="1900" dirty="0" smtClean="0">
                <a:solidFill>
                  <a:schemeClr val="dk1"/>
                </a:solidFill>
                <a:latin typeface="Questrial"/>
                <a:ea typeface="Questrial"/>
                <a:cs typeface="Questrial"/>
                <a:sym typeface="Questrial"/>
              </a:endParaRPr>
            </a:p>
            <a:p>
              <a:pPr marL="171450" lvl="1" indent="-171450">
                <a:lnSpc>
                  <a:spcPct val="90000"/>
                </a:lnSpc>
                <a:buClr>
                  <a:schemeClr val="dk1"/>
                </a:buClr>
                <a:buSzPct val="100000"/>
                <a:buFont typeface="Questrial"/>
                <a:buChar char="•"/>
              </a:pPr>
              <a:r>
                <a:rPr lang="en-US" sz="1900" dirty="0" smtClean="0">
                  <a:solidFill>
                    <a:schemeClr val="dk1"/>
                  </a:solidFill>
                  <a:latin typeface="Questrial"/>
                  <a:ea typeface="Questrial"/>
                  <a:cs typeface="Questrial"/>
                  <a:sym typeface="Questrial"/>
                </a:rPr>
                <a:t>Standard Services</a:t>
              </a:r>
            </a:p>
            <a:p>
              <a:pPr marL="171450" lvl="1" indent="-171450">
                <a:lnSpc>
                  <a:spcPct val="90000"/>
                </a:lnSpc>
                <a:buClr>
                  <a:schemeClr val="dk1"/>
                </a:buClr>
                <a:buSzPct val="100000"/>
                <a:buFont typeface="Questrial"/>
                <a:buChar char="•"/>
              </a:pPr>
              <a:r>
                <a:rPr lang="en-US" sz="1900" dirty="0" smtClean="0">
                  <a:solidFill>
                    <a:schemeClr val="dk1"/>
                  </a:solidFill>
                  <a:latin typeface="Questrial"/>
                  <a:ea typeface="Questrial"/>
                  <a:cs typeface="Questrial"/>
                  <a:sym typeface="Questrial"/>
                </a:rPr>
                <a:t>Dynamic Services </a:t>
              </a:r>
              <a:endParaRPr lang="en-US" sz="1900" dirty="0" smtClean="0">
                <a:solidFill>
                  <a:schemeClr val="dk1"/>
                </a:solidFill>
                <a:latin typeface="Questrial"/>
                <a:ea typeface="Questrial"/>
                <a:cs typeface="Questrial"/>
                <a:sym typeface="Questrial"/>
              </a:endParaRPr>
            </a:p>
            <a:p>
              <a:pPr marL="171450" lvl="1" indent="-171450">
                <a:lnSpc>
                  <a:spcPct val="90000"/>
                </a:lnSpc>
                <a:buClr>
                  <a:schemeClr val="dk1"/>
                </a:buClr>
                <a:buSzPct val="100000"/>
                <a:buFont typeface="Questrial"/>
                <a:buChar char="•"/>
              </a:pPr>
              <a:endParaRPr lang="en-US" sz="1900" dirty="0">
                <a:solidFill>
                  <a:schemeClr val="dk1"/>
                </a:solidFill>
                <a:latin typeface="Questrial"/>
                <a:ea typeface="Questrial"/>
                <a:cs typeface="Questrial"/>
                <a:sym typeface="Questrial"/>
              </a:endParaRPr>
            </a:p>
            <a:p>
              <a:pPr marL="171450" lvl="1" indent="-171450">
                <a:lnSpc>
                  <a:spcPct val="90000"/>
                </a:lnSpc>
                <a:buClr>
                  <a:schemeClr val="dk1"/>
                </a:buClr>
                <a:buSzPct val="100000"/>
                <a:buFont typeface="Questrial"/>
                <a:buChar char="•"/>
              </a:pPr>
              <a:endParaRPr lang="en-US" sz="1900" dirty="0">
                <a:solidFill>
                  <a:schemeClr val="dk1"/>
                </a:solidFill>
                <a:latin typeface="Questrial"/>
                <a:ea typeface="Questrial"/>
                <a:cs typeface="Questrial"/>
                <a:sym typeface="Questrial"/>
              </a:endParaRPr>
            </a:p>
            <a:p>
              <a:pPr marL="171450" marR="0" lvl="1" indent="-171450" algn="l" rtl="0">
                <a:lnSpc>
                  <a:spcPct val="90000"/>
                </a:lnSpc>
                <a:spcBef>
                  <a:spcPts val="0"/>
                </a:spcBef>
                <a:spcAft>
                  <a:spcPts val="0"/>
                </a:spcAft>
                <a:buClr>
                  <a:schemeClr val="dk1"/>
                </a:buClr>
                <a:buSzPct val="100000"/>
                <a:buFont typeface="Questrial"/>
                <a:buChar char="•"/>
              </a:pPr>
              <a:endParaRPr lang="en-US" sz="1900" b="0" i="0" u="none" strike="noStrike" cap="none" dirty="0">
                <a:solidFill>
                  <a:schemeClr val="dk1"/>
                </a:solidFill>
                <a:latin typeface="Questrial"/>
                <a:ea typeface="Questrial"/>
                <a:cs typeface="Questrial"/>
                <a:sym typeface="Questrial"/>
              </a:endParaRPr>
            </a:p>
          </p:txBody>
        </p:sp>
        <p:sp>
          <p:nvSpPr>
            <p:cNvPr id="172"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173"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b="0" i="0" u="none" strike="noStrike" cap="none" dirty="0" smtClean="0">
                  <a:solidFill>
                    <a:schemeClr val="lt1"/>
                  </a:solidFill>
                  <a:latin typeface="Questrial"/>
                  <a:ea typeface="Questrial"/>
                  <a:cs typeface="Questrial"/>
                  <a:sym typeface="Questrial"/>
                </a:rPr>
                <a:t>Subnets</a:t>
              </a:r>
              <a:endParaRPr lang="en-US" sz="1900" b="0" i="0" u="none" strike="noStrike" cap="none" dirty="0">
                <a:solidFill>
                  <a:schemeClr val="lt1"/>
                </a:solidFill>
                <a:latin typeface="Questrial"/>
                <a:ea typeface="Questrial"/>
                <a:cs typeface="Questrial"/>
                <a:sym typeface="Questrial"/>
              </a:endParaRPr>
            </a:p>
          </p:txBody>
        </p:sp>
      </p:grpSp>
      <p:grpSp>
        <p:nvGrpSpPr>
          <p:cNvPr id="19" name="Shape 165"/>
          <p:cNvGrpSpPr/>
          <p:nvPr/>
        </p:nvGrpSpPr>
        <p:grpSpPr>
          <a:xfrm>
            <a:off x="580085" y="3078516"/>
            <a:ext cx="8169680" cy="1669906"/>
            <a:chOff x="-16281" y="1158143"/>
            <a:chExt cx="8169680" cy="1861878"/>
          </a:xfrm>
        </p:grpSpPr>
        <p:sp>
          <p:nvSpPr>
            <p:cNvPr id="21" name="Shape 170"/>
            <p:cNvSpPr/>
            <p:nvPr/>
          </p:nvSpPr>
          <p:spPr>
            <a:xfrm>
              <a:off x="0" y="1453162"/>
              <a:ext cx="8153399" cy="1566859"/>
            </a:xfrm>
            <a:prstGeom prst="rect">
              <a:avLst/>
            </a:prstGeom>
            <a:solidFill>
              <a:schemeClr val="lt1">
                <a:alpha val="89803"/>
              </a:schemeClr>
            </a:solidFill>
            <a:ln w="10000" cap="flat" cmpd="sng">
              <a:solidFill>
                <a:srgbClr val="93B6D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171"/>
            <p:cNvSpPr txBox="1"/>
            <p:nvPr/>
          </p:nvSpPr>
          <p:spPr>
            <a:xfrm>
              <a:off x="-16281" y="1469596"/>
              <a:ext cx="8153399" cy="1400673"/>
            </a:xfrm>
            <a:prstGeom prst="rect">
              <a:avLst/>
            </a:prstGeom>
            <a:noFill/>
            <a:ln>
              <a:noFill/>
            </a:ln>
          </p:spPr>
          <p:txBody>
            <a:bodyPr lIns="632775" tIns="395725" rIns="632775" bIns="135125" anchor="t" anchorCtr="0">
              <a:noAutofit/>
            </a:bodyPr>
            <a:lstStyle/>
            <a:p>
              <a:pPr marL="171450" lvl="1" indent="-171450">
                <a:lnSpc>
                  <a:spcPct val="90000"/>
                </a:lnSpc>
                <a:buClr>
                  <a:schemeClr val="dk1"/>
                </a:buClr>
                <a:buSzPct val="100000"/>
                <a:buFont typeface="Questrial"/>
                <a:buChar char="•"/>
              </a:pPr>
              <a:r>
                <a:rPr lang="en-US" sz="1900" dirty="0" err="1" smtClean="0">
                  <a:solidFill>
                    <a:schemeClr val="dk1"/>
                  </a:solidFill>
                  <a:latin typeface="Questrial"/>
                  <a:ea typeface="Questrial"/>
                  <a:cs typeface="Questrial"/>
                  <a:sym typeface="Questrial"/>
                </a:rPr>
                <a:t>OpsMgr</a:t>
              </a:r>
              <a:r>
                <a:rPr lang="en-US" sz="1900" dirty="0" smtClean="0">
                  <a:solidFill>
                    <a:schemeClr val="dk1"/>
                  </a:solidFill>
                  <a:latin typeface="Questrial"/>
                  <a:ea typeface="Questrial"/>
                  <a:cs typeface="Questrial"/>
                  <a:sym typeface="Questrial"/>
                </a:rPr>
                <a:t> – Only HTTP/S</a:t>
              </a:r>
            </a:p>
            <a:p>
              <a:pPr marL="171450" lvl="1" indent="-171450">
                <a:lnSpc>
                  <a:spcPct val="90000"/>
                </a:lnSpc>
                <a:buClr>
                  <a:schemeClr val="dk1"/>
                </a:buClr>
                <a:buSzPct val="100000"/>
                <a:buFont typeface="Questrial"/>
                <a:buChar char="•"/>
              </a:pPr>
              <a:r>
                <a:rPr lang="en-US" sz="1900" dirty="0" smtClean="0">
                  <a:solidFill>
                    <a:schemeClr val="dk1"/>
                  </a:solidFill>
                  <a:latin typeface="Questrial"/>
                  <a:ea typeface="Questrial"/>
                  <a:cs typeface="Questrial"/>
                  <a:sym typeface="Questrial"/>
                </a:rPr>
                <a:t>ERT VMs – Only within the VPC</a:t>
              </a:r>
              <a:endParaRPr lang="en-US" sz="1900" dirty="0" smtClean="0">
                <a:solidFill>
                  <a:schemeClr val="dk1"/>
                </a:solidFill>
                <a:latin typeface="Questrial"/>
                <a:ea typeface="Questrial"/>
                <a:cs typeface="Questrial"/>
                <a:sym typeface="Questrial"/>
              </a:endParaRPr>
            </a:p>
            <a:p>
              <a:pPr marL="171450" lvl="1" indent="-171450">
                <a:lnSpc>
                  <a:spcPct val="90000"/>
                </a:lnSpc>
                <a:buClr>
                  <a:schemeClr val="dk1"/>
                </a:buClr>
                <a:buSzPct val="100000"/>
                <a:buFont typeface="Questrial"/>
                <a:buChar char="•"/>
              </a:pPr>
              <a:r>
                <a:rPr lang="en-US" sz="1900" dirty="0" smtClean="0">
                  <a:solidFill>
                    <a:schemeClr val="dk1"/>
                  </a:solidFill>
                  <a:latin typeface="Questrial"/>
                  <a:ea typeface="Questrial"/>
                  <a:cs typeface="Questrial"/>
                  <a:sym typeface="Questrial"/>
                </a:rPr>
                <a:t>Load Balancers – Only HTTP/S</a:t>
              </a:r>
            </a:p>
            <a:p>
              <a:pPr marL="171450" lvl="1" indent="-171450">
                <a:lnSpc>
                  <a:spcPct val="90000"/>
                </a:lnSpc>
                <a:buClr>
                  <a:schemeClr val="dk1"/>
                </a:buClr>
                <a:buSzPct val="100000"/>
                <a:buFont typeface="Questrial"/>
                <a:buChar char="•"/>
              </a:pPr>
              <a:r>
                <a:rPr lang="en-US" sz="1900" dirty="0" smtClean="0">
                  <a:solidFill>
                    <a:schemeClr val="dk1"/>
                  </a:solidFill>
                  <a:latin typeface="Questrial"/>
                  <a:ea typeface="Questrial"/>
                  <a:cs typeface="Questrial"/>
                  <a:sym typeface="Questrial"/>
                </a:rPr>
                <a:t>Services – Only within the VPC</a:t>
              </a:r>
              <a:endParaRPr lang="en-US" sz="1900" dirty="0" smtClean="0">
                <a:solidFill>
                  <a:schemeClr val="dk1"/>
                </a:solidFill>
                <a:latin typeface="Questrial"/>
                <a:ea typeface="Questrial"/>
                <a:cs typeface="Questrial"/>
                <a:sym typeface="Questrial"/>
              </a:endParaRPr>
            </a:p>
            <a:p>
              <a:pPr lvl="1">
                <a:lnSpc>
                  <a:spcPct val="90000"/>
                </a:lnSpc>
                <a:buClr>
                  <a:schemeClr val="dk1"/>
                </a:buClr>
                <a:buSzPct val="100000"/>
              </a:pPr>
              <a:endParaRPr lang="en-US" sz="1900" dirty="0" smtClean="0">
                <a:solidFill>
                  <a:schemeClr val="dk1"/>
                </a:solidFill>
                <a:latin typeface="Questrial"/>
                <a:ea typeface="Questrial"/>
                <a:cs typeface="Questrial"/>
                <a:sym typeface="Questrial"/>
              </a:endParaRPr>
            </a:p>
            <a:p>
              <a:pPr marL="171450" lvl="1" indent="-171450">
                <a:lnSpc>
                  <a:spcPct val="90000"/>
                </a:lnSpc>
                <a:buClr>
                  <a:schemeClr val="dk1"/>
                </a:buClr>
                <a:buSzPct val="100000"/>
                <a:buFont typeface="Questrial"/>
                <a:buChar char="•"/>
              </a:pPr>
              <a:endParaRPr lang="en-US" sz="1900" dirty="0">
                <a:solidFill>
                  <a:schemeClr val="dk1"/>
                </a:solidFill>
                <a:latin typeface="Questrial"/>
                <a:ea typeface="Questrial"/>
                <a:cs typeface="Questrial"/>
                <a:sym typeface="Questrial"/>
              </a:endParaRPr>
            </a:p>
            <a:p>
              <a:pPr marL="171450" lvl="1" indent="-171450">
                <a:lnSpc>
                  <a:spcPct val="90000"/>
                </a:lnSpc>
                <a:buClr>
                  <a:schemeClr val="dk1"/>
                </a:buClr>
                <a:buSzPct val="100000"/>
                <a:buFont typeface="Questrial"/>
                <a:buChar char="•"/>
              </a:pPr>
              <a:endParaRPr lang="en-US" sz="1900" dirty="0">
                <a:solidFill>
                  <a:schemeClr val="dk1"/>
                </a:solidFill>
                <a:latin typeface="Questrial"/>
                <a:ea typeface="Questrial"/>
                <a:cs typeface="Questrial"/>
                <a:sym typeface="Questrial"/>
              </a:endParaRPr>
            </a:p>
            <a:p>
              <a:pPr marL="171450" marR="0" lvl="1" indent="-171450" algn="l" rtl="0">
                <a:lnSpc>
                  <a:spcPct val="90000"/>
                </a:lnSpc>
                <a:spcBef>
                  <a:spcPts val="0"/>
                </a:spcBef>
                <a:spcAft>
                  <a:spcPts val="0"/>
                </a:spcAft>
                <a:buClr>
                  <a:schemeClr val="dk1"/>
                </a:buClr>
                <a:buSzPct val="100000"/>
                <a:buFont typeface="Questrial"/>
                <a:buChar char="•"/>
              </a:pPr>
              <a:endParaRPr lang="en-US" sz="1900" b="0" i="0" u="none" strike="noStrike" cap="none" dirty="0">
                <a:solidFill>
                  <a:schemeClr val="dk1"/>
                </a:solidFill>
                <a:latin typeface="Questrial"/>
                <a:ea typeface="Questrial"/>
                <a:cs typeface="Questrial"/>
                <a:sym typeface="Questrial"/>
              </a:endParaRPr>
            </a:p>
          </p:txBody>
        </p:sp>
        <p:sp>
          <p:nvSpPr>
            <p:cNvPr id="23" name="Shape 172"/>
            <p:cNvSpPr/>
            <p:nvPr/>
          </p:nvSpPr>
          <p:spPr>
            <a:xfrm>
              <a:off x="407669" y="1158143"/>
              <a:ext cx="5707379" cy="560879"/>
            </a:xfrm>
            <a:prstGeom prst="roundRect">
              <a:avLst>
                <a:gd name="adj" fmla="val 16667"/>
              </a:avLst>
            </a:prstGeom>
            <a:solidFill>
              <a:srgbClr val="93B6D2"/>
            </a:solidFill>
            <a:ln>
              <a:noFill/>
            </a:ln>
            <a:effectLst>
              <a:outerShdw blurRad="38100" dist="30000" dir="5400000" rotWithShape="0">
                <a:srgbClr val="000000">
                  <a:alpha val="44705"/>
                </a:srgbClr>
              </a:outerShdw>
            </a:effectLst>
          </p:spPr>
          <p:txBody>
            <a:bodyPr lIns="91425" tIns="91425" rIns="91425" bIns="91425" anchor="ctr" anchorCtr="0">
              <a:noAutofit/>
            </a:bodyPr>
            <a:lstStyle/>
            <a:p>
              <a:pPr lvl="0">
                <a:spcBef>
                  <a:spcPts val="0"/>
                </a:spcBef>
                <a:buNone/>
              </a:pPr>
              <a:endParaRPr/>
            </a:p>
          </p:txBody>
        </p:sp>
        <p:sp>
          <p:nvSpPr>
            <p:cNvPr id="24" name="Shape 173"/>
            <p:cNvSpPr txBox="1"/>
            <p:nvPr/>
          </p:nvSpPr>
          <p:spPr>
            <a:xfrm>
              <a:off x="435050" y="1210085"/>
              <a:ext cx="5652619" cy="506120"/>
            </a:xfrm>
            <a:prstGeom prst="rect">
              <a:avLst/>
            </a:prstGeom>
            <a:noFill/>
            <a:ln>
              <a:noFill/>
            </a:ln>
          </p:spPr>
          <p:txBody>
            <a:bodyPr lIns="215725" tIns="0" rIns="215725" bIns="0" anchor="ctr" anchorCtr="0">
              <a:noAutofit/>
            </a:bodyPr>
            <a:lstStyle/>
            <a:p>
              <a:pPr marL="0" marR="0" lvl="0" indent="0" algn="l" rtl="0">
                <a:lnSpc>
                  <a:spcPct val="90000"/>
                </a:lnSpc>
                <a:spcBef>
                  <a:spcPts val="0"/>
                </a:spcBef>
                <a:spcAft>
                  <a:spcPts val="0"/>
                </a:spcAft>
                <a:buSzPct val="25000"/>
                <a:buNone/>
              </a:pPr>
              <a:r>
                <a:rPr lang="en-US" sz="1900" b="0" i="0" u="none" strike="noStrike" cap="none" dirty="0" smtClean="0">
                  <a:solidFill>
                    <a:schemeClr val="lt1"/>
                  </a:solidFill>
                  <a:latin typeface="Questrial"/>
                  <a:ea typeface="Questrial"/>
                  <a:cs typeface="Questrial"/>
                  <a:sym typeface="Questrial"/>
                </a:rPr>
                <a:t>NSGs</a:t>
              </a:r>
              <a:endParaRPr lang="en-US" sz="1900" b="0" i="0" u="none" strike="noStrike" cap="none" dirty="0">
                <a:solidFill>
                  <a:schemeClr val="lt1"/>
                </a:solidFill>
                <a:latin typeface="Questrial"/>
                <a:ea typeface="Questrial"/>
                <a:cs typeface="Questrial"/>
                <a:sym typeface="Questrial"/>
              </a:endParaRPr>
            </a:p>
          </p:txBody>
        </p:sp>
      </p:grpSp>
    </p:spTree>
    <p:extLst>
      <p:ext uri="{BB962C8B-B14F-4D97-AF65-F5344CB8AC3E}">
        <p14:creationId xmlns:p14="http://schemas.microsoft.com/office/powerpoint/2010/main" val="299215248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Shape 1240"/>
          <p:cNvSpPr txBox="1">
            <a:spLocks noGrp="1"/>
          </p:cNvSpPr>
          <p:nvPr>
            <p:ph type="title"/>
          </p:nvPr>
        </p:nvSpPr>
        <p:spPr>
          <a:xfrm>
            <a:off x="609600" y="171450"/>
            <a:ext cx="8153400" cy="742950"/>
          </a:xfrm>
          <a:prstGeom prst="rect">
            <a:avLst/>
          </a:prstGeom>
        </p:spPr>
        <p:txBody>
          <a:bodyPr lIns="91425" tIns="91425" rIns="91425" bIns="91425" anchor="ctr" anchorCtr="0">
            <a:noAutofit/>
          </a:bodyPr>
          <a:lstStyle/>
          <a:p>
            <a:pPr lvl="0">
              <a:spcBef>
                <a:spcPts val="0"/>
              </a:spcBef>
              <a:buNone/>
            </a:pPr>
            <a:r>
              <a:rPr lang="en-US"/>
              <a:t>PCF Capabilities</a:t>
            </a:r>
          </a:p>
        </p:txBody>
      </p:sp>
      <p:pic>
        <p:nvPicPr>
          <p:cNvPr id="1241" name="Shape 1241"/>
          <p:cNvPicPr preferRelativeResize="0"/>
          <p:nvPr/>
        </p:nvPicPr>
        <p:blipFill>
          <a:blip r:embed="rId3">
            <a:alphaModFix/>
          </a:blip>
          <a:stretch>
            <a:fillRect/>
          </a:stretch>
        </p:blipFill>
        <p:spPr>
          <a:xfrm>
            <a:off x="0" y="1211516"/>
            <a:ext cx="9144000" cy="3891669"/>
          </a:xfrm>
          <a:prstGeom prst="rect">
            <a:avLst/>
          </a:prstGeom>
          <a:noFill/>
          <a:ln>
            <a:noFill/>
          </a:ln>
        </p:spPr>
      </p:pic>
    </p:spTree>
    <p:extLst>
      <p:ext uri="{BB962C8B-B14F-4D97-AF65-F5344CB8AC3E}">
        <p14:creationId xmlns:p14="http://schemas.microsoft.com/office/powerpoint/2010/main" val="832482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854081"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Demo</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369772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smtClean="0">
                <a:sym typeface="Calibri"/>
              </a:rPr>
              <a:t>Automate Deployments</a:t>
            </a:r>
            <a:endParaRPr lang="en-US">
              <a:sym typeface="Calibri"/>
            </a:endParaRPr>
          </a:p>
        </p:txBody>
      </p:sp>
      <p:pic>
        <p:nvPicPr>
          <p:cNvPr id="8" name="Shape 1040"/>
          <p:cNvPicPr preferRelativeResize="0">
            <a:picLocks noGrp="1"/>
          </p:cNvPicPr>
          <p:nvPr>
            <p:ph type="body" sz="quarter" idx="4294967295"/>
          </p:nvPr>
        </p:nvPicPr>
        <p:blipFill rotWithShape="1">
          <a:blip r:embed="rId3">
            <a:alphaModFix/>
          </a:blip>
          <a:srcRect t="-72" b="37074"/>
          <a:stretch/>
        </p:blipFill>
        <p:spPr>
          <a:xfrm>
            <a:off x="417381" y="845541"/>
            <a:ext cx="8309238" cy="2350155"/>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
        <p:nvSpPr>
          <p:cNvPr id="2" name="TextBox 1"/>
          <p:cNvSpPr txBox="1"/>
          <p:nvPr/>
        </p:nvSpPr>
        <p:spPr>
          <a:xfrm>
            <a:off x="417381" y="3441519"/>
            <a:ext cx="2067903" cy="861774"/>
          </a:xfrm>
          <a:prstGeom prst="rect">
            <a:avLst/>
          </a:prstGeom>
          <a:noFill/>
        </p:spPr>
        <p:txBody>
          <a:bodyPr wrap="square" rtlCol="0">
            <a:spAutoFit/>
          </a:bodyPr>
          <a:lstStyle/>
          <a:p>
            <a:r>
              <a:rPr lang="en-US" sz="1000" b="1" dirty="0" smtClean="0"/>
              <a:t>Upload</a:t>
            </a:r>
            <a:br>
              <a:rPr lang="en-US" sz="1000" b="1" dirty="0" smtClean="0"/>
            </a:br>
            <a:endParaRPr lang="en-US" sz="1000" b="1" dirty="0" smtClean="0"/>
          </a:p>
          <a:p>
            <a:r>
              <a:rPr lang="en-US" sz="1000" dirty="0" smtClean="0">
                <a:solidFill>
                  <a:schemeClr val="accent3"/>
                </a:solidFill>
              </a:rPr>
              <a:t>‘</a:t>
            </a:r>
            <a:r>
              <a:rPr lang="en-US" sz="1000" dirty="0" err="1" smtClean="0">
                <a:solidFill>
                  <a:schemeClr val="accent3"/>
                </a:solidFill>
              </a:rPr>
              <a:t>cf</a:t>
            </a:r>
            <a:r>
              <a:rPr lang="en-US" sz="1000" dirty="0" smtClean="0">
                <a:solidFill>
                  <a:schemeClr val="accent3"/>
                </a:solidFill>
              </a:rPr>
              <a:t> push’ </a:t>
            </a:r>
            <a:r>
              <a:rPr lang="en-US" sz="1000" dirty="0" smtClean="0"/>
              <a:t>uploads the application bits and metadata to the Cloud Controller</a:t>
            </a:r>
            <a:endParaRPr lang="en-US" sz="1000" dirty="0">
              <a:solidFill>
                <a:schemeClr val="accent3"/>
              </a:solidFill>
            </a:endParaRPr>
          </a:p>
        </p:txBody>
      </p:sp>
      <p:sp>
        <p:nvSpPr>
          <p:cNvPr id="7" name="TextBox 6"/>
          <p:cNvSpPr txBox="1"/>
          <p:nvPr/>
        </p:nvSpPr>
        <p:spPr>
          <a:xfrm>
            <a:off x="2754646" y="3441519"/>
            <a:ext cx="2067903" cy="1169551"/>
          </a:xfrm>
          <a:prstGeom prst="rect">
            <a:avLst/>
          </a:prstGeom>
          <a:noFill/>
        </p:spPr>
        <p:txBody>
          <a:bodyPr wrap="square" rtlCol="0">
            <a:spAutoFit/>
          </a:bodyPr>
          <a:lstStyle/>
          <a:p>
            <a:r>
              <a:rPr lang="en-US" sz="1000" b="1" dirty="0" smtClean="0"/>
              <a:t>Stage</a:t>
            </a:r>
            <a:br>
              <a:rPr lang="en-US" sz="1000" b="1" dirty="0" smtClean="0"/>
            </a:br>
            <a:endParaRPr lang="en-US" sz="1000" b="1" dirty="0" smtClean="0"/>
          </a:p>
          <a:p>
            <a:r>
              <a:rPr lang="en-US" sz="1000" dirty="0" smtClean="0"/>
              <a:t>Behind the scenes the code goes through a set of staging scripts called </a:t>
            </a:r>
            <a:r>
              <a:rPr lang="en-US" sz="1000" dirty="0" err="1" smtClean="0">
                <a:solidFill>
                  <a:schemeClr val="accent3"/>
                </a:solidFill>
              </a:rPr>
              <a:t>BuildPacks</a:t>
            </a:r>
            <a:r>
              <a:rPr lang="en-US" sz="1000" dirty="0"/>
              <a:t> </a:t>
            </a:r>
            <a:r>
              <a:rPr lang="en-US" sz="1000" dirty="0" smtClean="0"/>
              <a:t>which create a container blueprint called </a:t>
            </a:r>
            <a:r>
              <a:rPr lang="en-US" sz="1000" dirty="0" smtClean="0">
                <a:solidFill>
                  <a:srgbClr val="1F6FB8"/>
                </a:solidFill>
              </a:rPr>
              <a:t>‘Droplet</a:t>
            </a:r>
            <a:r>
              <a:rPr lang="en-US" sz="1000" dirty="0" smtClean="0"/>
              <a:t>’</a:t>
            </a:r>
            <a:endParaRPr lang="en-US" sz="1000" dirty="0">
              <a:solidFill>
                <a:schemeClr val="accent3"/>
              </a:solidFill>
            </a:endParaRPr>
          </a:p>
        </p:txBody>
      </p:sp>
      <p:sp>
        <p:nvSpPr>
          <p:cNvPr id="11" name="TextBox 10"/>
          <p:cNvSpPr txBox="1"/>
          <p:nvPr/>
        </p:nvSpPr>
        <p:spPr>
          <a:xfrm>
            <a:off x="5050945" y="3441519"/>
            <a:ext cx="2067903" cy="1323439"/>
          </a:xfrm>
          <a:prstGeom prst="rect">
            <a:avLst/>
          </a:prstGeom>
          <a:noFill/>
        </p:spPr>
        <p:txBody>
          <a:bodyPr wrap="square" rtlCol="0">
            <a:spAutoFit/>
          </a:bodyPr>
          <a:lstStyle/>
          <a:p>
            <a:r>
              <a:rPr lang="en-US" sz="1000" b="1" dirty="0" smtClean="0"/>
              <a:t>Distribute</a:t>
            </a:r>
            <a:br>
              <a:rPr lang="en-US" sz="1000" b="1" dirty="0" smtClean="0"/>
            </a:br>
            <a:endParaRPr lang="en-US" sz="1000" b="1" dirty="0" smtClean="0"/>
          </a:p>
          <a:p>
            <a:r>
              <a:rPr lang="en-US" sz="1000" dirty="0" smtClean="0"/>
              <a:t>‘</a:t>
            </a:r>
            <a:r>
              <a:rPr lang="en-US" sz="1000" dirty="0" smtClean="0">
                <a:solidFill>
                  <a:srgbClr val="1F6FB8"/>
                </a:solidFill>
              </a:rPr>
              <a:t>Diego</a:t>
            </a:r>
            <a:r>
              <a:rPr lang="en-US" sz="1000" dirty="0" smtClean="0"/>
              <a:t>’ which is an auction based workload scheduler spins up  containers and with the ’</a:t>
            </a:r>
            <a:r>
              <a:rPr lang="en-US" sz="1000" dirty="0" smtClean="0">
                <a:solidFill>
                  <a:srgbClr val="1F6FB8"/>
                </a:solidFill>
              </a:rPr>
              <a:t>Droplet</a:t>
            </a:r>
            <a:r>
              <a:rPr lang="en-US" sz="1000" dirty="0" smtClean="0"/>
              <a:t>’ image, and alerts the ‘</a:t>
            </a:r>
            <a:r>
              <a:rPr lang="en-US" sz="1000" dirty="0" smtClean="0">
                <a:solidFill>
                  <a:srgbClr val="1F6FB8"/>
                </a:solidFill>
              </a:rPr>
              <a:t>Cloud</a:t>
            </a:r>
            <a:r>
              <a:rPr lang="en-US" sz="1000" dirty="0" smtClean="0"/>
              <a:t> </a:t>
            </a:r>
            <a:r>
              <a:rPr lang="en-US" sz="1000" dirty="0" smtClean="0">
                <a:solidFill>
                  <a:srgbClr val="1F6FB8"/>
                </a:solidFill>
              </a:rPr>
              <a:t>Controller</a:t>
            </a:r>
            <a:r>
              <a:rPr lang="en-US" sz="1000" dirty="0" smtClean="0"/>
              <a:t>’ that the app is ready to receive traffic</a:t>
            </a:r>
            <a:endParaRPr lang="en-US" sz="1000" dirty="0">
              <a:solidFill>
                <a:schemeClr val="accent3"/>
              </a:solidFill>
            </a:endParaRPr>
          </a:p>
        </p:txBody>
      </p:sp>
      <p:sp>
        <p:nvSpPr>
          <p:cNvPr id="12" name="TextBox 11"/>
          <p:cNvSpPr txBox="1"/>
          <p:nvPr/>
        </p:nvSpPr>
        <p:spPr>
          <a:xfrm>
            <a:off x="7076097" y="3443694"/>
            <a:ext cx="2067903" cy="861774"/>
          </a:xfrm>
          <a:prstGeom prst="rect">
            <a:avLst/>
          </a:prstGeom>
          <a:noFill/>
        </p:spPr>
        <p:txBody>
          <a:bodyPr wrap="square" rtlCol="0">
            <a:spAutoFit/>
          </a:bodyPr>
          <a:lstStyle/>
          <a:p>
            <a:r>
              <a:rPr lang="en-US" sz="1000" b="1" dirty="0" smtClean="0"/>
              <a:t>Route</a:t>
            </a:r>
            <a:br>
              <a:rPr lang="en-US" sz="1000" b="1" dirty="0" smtClean="0"/>
            </a:br>
            <a:endParaRPr lang="en-US" sz="1000" b="1" dirty="0" smtClean="0"/>
          </a:p>
          <a:p>
            <a:r>
              <a:rPr lang="en-US" sz="1000" dirty="0" smtClean="0"/>
              <a:t>Your app receives an entry in the routing tier which provides a dynamic </a:t>
            </a:r>
            <a:r>
              <a:rPr lang="en-US" sz="1000" dirty="0" err="1" smtClean="0"/>
              <a:t>loadbalancer</a:t>
            </a:r>
            <a:endParaRPr lang="en-US" sz="1000" dirty="0">
              <a:solidFill>
                <a:schemeClr val="accent3"/>
              </a:solidFill>
            </a:endParaRPr>
          </a:p>
        </p:txBody>
      </p:sp>
    </p:spTree>
    <p:extLst>
      <p:ext uri="{BB962C8B-B14F-4D97-AF65-F5344CB8AC3E}">
        <p14:creationId xmlns:p14="http://schemas.microsoft.com/office/powerpoint/2010/main" val="15335784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but Powerful workflow</a:t>
            </a:r>
            <a:endParaRPr lang="en-US" dirty="0"/>
          </a:p>
        </p:txBody>
      </p:sp>
      <p:pic>
        <p:nvPicPr>
          <p:cNvPr id="4" name="Picture 3" descr="cf-push-steps.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901349"/>
            <a:ext cx="5994755" cy="4132895"/>
          </a:xfrm>
          <a:prstGeom prst="rect">
            <a:avLst/>
          </a:prstGeom>
        </p:spPr>
      </p:pic>
    </p:spTree>
    <p:extLst>
      <p:ext uri="{BB962C8B-B14F-4D97-AF65-F5344CB8AC3E}">
        <p14:creationId xmlns:p14="http://schemas.microsoft.com/office/powerpoint/2010/main" val="20675307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9</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pic>
        <p:nvPicPr>
          <p:cNvPr id="5" name="Picture 4"/>
          <p:cNvPicPr>
            <a:picLocks noChangeAspect="1"/>
          </p:cNvPicPr>
          <p:nvPr/>
        </p:nvPicPr>
        <p:blipFill>
          <a:blip r:embed="rId9"/>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10"/>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1"/>
            <a:stretch>
              <a:fillRect/>
            </a:stretch>
          </p:blipFill>
          <p:spPr>
            <a:xfrm>
              <a:off x="6211960" y="2153433"/>
              <a:ext cx="546100" cy="393700"/>
            </a:xfrm>
            <a:prstGeom prst="rect">
              <a:avLst/>
            </a:prstGeom>
          </p:spPr>
        </p:pic>
        <p:pic>
          <p:nvPicPr>
            <p:cNvPr id="78" name="Picture 77"/>
            <p:cNvPicPr>
              <a:picLocks noChangeAspect="1"/>
            </p:cNvPicPr>
            <p:nvPr/>
          </p:nvPicPr>
          <p:blipFill>
            <a:blip r:embed="rId12"/>
            <a:stretch>
              <a:fillRect/>
            </a:stretch>
          </p:blipFill>
          <p:spPr>
            <a:xfrm>
              <a:off x="6211960" y="1451684"/>
              <a:ext cx="546100" cy="393700"/>
            </a:xfrm>
            <a:prstGeom prst="rect">
              <a:avLst/>
            </a:prstGeom>
          </p:spPr>
        </p:pic>
        <p:pic>
          <p:nvPicPr>
            <p:cNvPr id="79" name="Picture 78"/>
            <p:cNvPicPr>
              <a:picLocks noChangeAspect="1"/>
            </p:cNvPicPr>
            <p:nvPr/>
          </p:nvPicPr>
          <p:blipFill>
            <a:blip r:embed="rId13"/>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3" name="Rectangle 2"/>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p:cNvGrpSpPr/>
          <p:nvPr/>
        </p:nvGrpSpPr>
        <p:grpSpPr>
          <a:xfrm>
            <a:off x="1265420" y="553742"/>
            <a:ext cx="3187700" cy="2197100"/>
            <a:chOff x="1265420" y="574736"/>
            <a:chExt cx="3187700" cy="2197100"/>
          </a:xfrm>
        </p:grpSpPr>
        <p:pic>
          <p:nvPicPr>
            <p:cNvPr id="15" name="Picture 14"/>
            <p:cNvPicPr>
              <a:picLocks noChangeAspect="1"/>
            </p:cNvPicPr>
            <p:nvPr/>
          </p:nvPicPr>
          <p:blipFill>
            <a:blip r:embed="rId10"/>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4"/>
            <a:stretch>
              <a:fillRect/>
            </a:stretch>
          </p:blipFill>
          <p:spPr>
            <a:xfrm>
              <a:off x="3480758" y="1469415"/>
              <a:ext cx="642620" cy="433070"/>
            </a:xfrm>
            <a:prstGeom prst="rect">
              <a:avLst/>
            </a:prstGeom>
          </p:spPr>
        </p:pic>
        <p:pic>
          <p:nvPicPr>
            <p:cNvPr id="52" name="Picture 51"/>
            <p:cNvPicPr>
              <a:picLocks noChangeAspect="1"/>
            </p:cNvPicPr>
            <p:nvPr/>
          </p:nvPicPr>
          <p:blipFill>
            <a:blip r:embed="rId15"/>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9"/>
            <a:stretch>
              <a:fillRect/>
            </a:stretch>
          </p:blipFill>
          <p:spPr>
            <a:xfrm>
              <a:off x="4020470" y="967687"/>
              <a:ext cx="190500" cy="50800"/>
            </a:xfrm>
            <a:prstGeom prst="rect">
              <a:avLst/>
            </a:prstGeom>
          </p:spPr>
        </p:pic>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03" name="Rounded Rectangle 102"/>
          <p:cNvSpPr>
            <a:spLocks noChangeAspect="1"/>
          </p:cNvSpPr>
          <p:nvPr/>
        </p:nvSpPr>
        <p:spPr>
          <a:xfrm>
            <a:off x="1263164" y="559966"/>
            <a:ext cx="3200967" cy="2206244"/>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TextBox 7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Tree>
    <p:extLst>
      <p:ext uri="{BB962C8B-B14F-4D97-AF65-F5344CB8AC3E}">
        <p14:creationId xmlns:p14="http://schemas.microsoft.com/office/powerpoint/2010/main" val="2311922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4.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5.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79286</TotalTime>
  <Words>4108</Words>
  <Application>Microsoft Macintosh PowerPoint</Application>
  <PresentationFormat>On-screen Show (16:9)</PresentationFormat>
  <Paragraphs>668</Paragraphs>
  <Slides>53</Slides>
  <Notes>49</Notes>
  <HiddenSlides>2</HiddenSlides>
  <MMClips>0</MMClips>
  <ScaleCrop>false</ScaleCrop>
  <HeadingPairs>
    <vt:vector size="4" baseType="variant">
      <vt:variant>
        <vt:lpstr>Theme</vt:lpstr>
      </vt:variant>
      <vt:variant>
        <vt:i4>5</vt:i4>
      </vt:variant>
      <vt:variant>
        <vt:lpstr>Slide Titles</vt:lpstr>
      </vt:variant>
      <vt:variant>
        <vt:i4>53</vt:i4>
      </vt:variant>
    </vt:vector>
  </HeadingPairs>
  <TitlesOfParts>
    <vt:vector size="58" baseType="lpstr">
      <vt:lpstr>Pivotal Main</vt:lpstr>
      <vt:lpstr>1_Pivotal Main</vt:lpstr>
      <vt:lpstr>Office Theme</vt:lpstr>
      <vt:lpstr>1_Office Theme</vt:lpstr>
      <vt:lpstr>2_Pivotal Main</vt:lpstr>
      <vt:lpstr>PowerPoint Presentation</vt:lpstr>
      <vt:lpstr>Changing Model for Application Delivery</vt:lpstr>
      <vt:lpstr>PCF Architecture</vt:lpstr>
      <vt:lpstr>PowerPoint Presentation</vt:lpstr>
      <vt:lpstr>PowerPoint Presentation</vt:lpstr>
      <vt:lpstr>PowerPoint Presentation</vt:lpstr>
      <vt:lpstr>Automate Deployments</vt:lpstr>
      <vt:lpstr>Simple but Powerful workflow</vt:lpstr>
      <vt:lpstr>PowerPoint Presentation</vt:lpstr>
      <vt:lpstr>Eliminating Service  Tickets</vt:lpstr>
      <vt:lpstr>PowerPoint Presentation</vt:lpstr>
      <vt:lpstr>PowerPoint Presentation</vt:lpstr>
      <vt:lpstr>Developer Self Service Provisioning</vt:lpstr>
      <vt:lpstr>45 Second vs 15+ Day Deployments</vt:lpstr>
      <vt:lpstr>2 Workflows: Runtime vs No-Runtime</vt:lpstr>
      <vt:lpstr>Container Scheduler Handles Workloads</vt:lpstr>
      <vt:lpstr>Container Scheduler Handles Workloads</vt:lpstr>
      <vt:lpstr>Container Scheduler Handles Workloads</vt:lpstr>
      <vt:lpstr>4 Levels of High Availability</vt:lpstr>
      <vt:lpstr>Services prepackaged for simple consumption</vt:lpstr>
      <vt:lpstr>PowerPoint Presentation</vt:lpstr>
      <vt:lpstr>Comprehensive application lifecycle management </vt:lpstr>
      <vt:lpstr>Accelerating the velocity of each iteration</vt:lpstr>
      <vt:lpstr>Everything to Deploy and Manage the App</vt:lpstr>
      <vt:lpstr>Comprehensive Visibility &amp; Administration</vt:lpstr>
      <vt:lpstr>PowerPoint Presentation</vt:lpstr>
      <vt:lpstr>Each Layer Upgradable with No Downtime</vt:lpstr>
      <vt:lpstr>PowerPoint Presentation</vt:lpstr>
      <vt:lpstr>PowerPoint Presentation</vt:lpstr>
      <vt:lpstr>PowerPoint Presentation</vt:lpstr>
      <vt:lpstr>PowerPoint Presentation</vt:lpstr>
      <vt:lpstr>Compliance and Security</vt:lpstr>
      <vt:lpstr>Automation Pays Dividends</vt:lpstr>
      <vt:lpstr>Platform Trust</vt:lpstr>
      <vt:lpstr>Additional Host Security</vt:lpstr>
      <vt:lpstr>Let’s Replatform - App Modernization</vt:lpstr>
      <vt:lpstr>Modernization Strategies</vt:lpstr>
      <vt:lpstr>Rehost, Refactor &amp; Rearchitect Strategies</vt:lpstr>
      <vt:lpstr>Evaluate Your  Microservices Competency</vt:lpstr>
      <vt:lpstr>PowerPoint Presentation</vt:lpstr>
      <vt:lpstr>Container Networking</vt:lpstr>
      <vt:lpstr> Container Networking</vt:lpstr>
      <vt:lpstr>Container Networking</vt:lpstr>
      <vt:lpstr>Container Networking</vt:lpstr>
      <vt:lpstr>Container Networking</vt:lpstr>
      <vt:lpstr>Application Security Groups</vt:lpstr>
      <vt:lpstr>Application Security Groups</vt:lpstr>
      <vt:lpstr>Application Security Groups</vt:lpstr>
      <vt:lpstr>Isolation Segments</vt:lpstr>
      <vt:lpstr>Isolation Segments</vt:lpstr>
      <vt:lpstr>Network Architecture</vt:lpstr>
      <vt:lpstr>Network Security Groups</vt:lpstr>
      <vt:lpstr>PCF Capabilities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Yadhav Jayaraman</cp:lastModifiedBy>
  <cp:revision>1904</cp:revision>
  <cp:lastPrinted>2015-08-14T15:58:30Z</cp:lastPrinted>
  <dcterms:created xsi:type="dcterms:W3CDTF">2015-05-27T14:59:12Z</dcterms:created>
  <dcterms:modified xsi:type="dcterms:W3CDTF">2017-03-08T17:15:52Z</dcterms:modified>
</cp:coreProperties>
</file>